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75" r:id="rId5"/>
    <p:sldId id="269" r:id="rId6"/>
    <p:sldId id="273" r:id="rId7"/>
    <p:sldId id="272" r:id="rId8"/>
    <p:sldId id="274" r:id="rId9"/>
    <p:sldId id="271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1D3A-054B-704F-B6A7-283FEC53C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0E96F-571A-C848-981F-596B419BC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918A1-9CCD-E949-8FC0-F5203CB6B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40195-3720-9544-8ADB-79C297D5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DE80B-785D-9A44-90F5-A52A95DC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33BD-D1BA-A249-9D00-836E4FB8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A9DE0-6573-6346-A010-2BE6716D2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4A72B-E016-704E-9D59-2D06A929C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3B0BD-80B0-C340-BC21-790821EF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F7C63-08A1-4A42-BBE9-04D022BF8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7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7BAF1D-580E-8B42-B308-B0D18952A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6365D-6A10-3947-98FA-9AACB9E27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C5779-25E5-4744-B073-F1A34D08E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73CC1-60BD-2547-AE3D-14E732FD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BC3A7-30C2-934F-9F7B-5169EBEA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1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B82D-C5C2-904B-BEEA-22F6D44D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07F90-AAA5-D340-B02B-8CC20DF07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85F11-64F6-734E-8A35-78135D0A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CE27C-2BB3-6344-8751-A31A0B448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7F40C-972B-3D4C-BFEB-95158D781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2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2D42-91CB-7A4C-B892-4E2D431E0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BF90-29BA-2141-B695-2314557AF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11CCB-659B-2F41-B3D6-099A0A62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CFF92-A3D9-F042-A1DA-235F670D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4B150-0918-B745-B6B5-E8AAEAEA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1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1530-DAD2-AA4B-91CA-73A956013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968C9-BCBE-A24D-90B3-E0321F325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90E7F-32DD-C046-83E5-204DF6894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5644D-88F4-1E4A-8FB8-FC147EDC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1190C-1CD0-FA4F-87F3-7AA32B45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B6DD4-8950-294F-8A90-025E33CF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5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2DB6-C057-4E4B-95B4-0F7A110B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25B81-7DA0-DE45-8388-FA9A9C4CC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92EB8-56F9-C643-A25B-90717A3E6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58D48-2292-1142-A5CF-11B607213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C9057-E435-5740-9729-59D2D7F12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63AF14-F352-3843-8819-5F0646D9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628DA0-79F2-134D-8E90-1EA3D28D9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02C1BB-372A-424E-81A5-17BB60F8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6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7789-790C-A442-A25A-50DC9B82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401A42-D295-9A4D-9307-1C76BE69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86BB6-49DC-9049-8E73-C8D2643B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FB8C1-3A83-A94B-B07B-CFA26D74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71AEA-C525-4E41-8DCE-60ABB304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24C46-4BD3-0D4D-9E28-A7DD9D3F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9B42F-DCE4-C248-A069-0688C749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6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F3437-708F-C940-B9C0-FD3B4A6F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B7DF2-A22E-5B4F-AFBA-AEB8CC5CA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32BED-674B-2249-9817-68F489602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5E91D-20C6-EC4F-B596-767DCF09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FA51B-3B5D-6549-8847-D946952B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19CB3-CFAC-894C-93CB-8131AD88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FA6D-846C-0242-A11B-C6450F94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AB41DF-B51C-2444-9042-C6AF38BD4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569F1-5795-934A-B530-755A44CBE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26BB7-1C4E-F743-A866-021DC3C7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45210-D378-FA40-B046-090DCCF2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6D989-EFAF-5045-8139-C22A58E4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7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715EE9-4265-6A4B-BCC1-B97D5416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9FC3E-5600-D94E-90F8-FF79A00EE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9CA8E-E828-FC46-9C43-13FD4CD09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F3AF6-A762-4849-8D6B-E3F7A69EECEA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C2E77-AA1B-0B43-B15B-8143AAA20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3635B-76EF-CE44-B280-E840EF5F3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F31E1-B7B5-DD46-9847-943D588C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2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51/0004-6361/202140315" TargetMode="External"/><Relationship Id="rId3" Type="http://schemas.openxmlformats.org/officeDocument/2006/relationships/hyperlink" Target="https://doi.org/10.1029/2020SW002698" TargetMode="External"/><Relationship Id="rId7" Type="http://schemas.openxmlformats.org/officeDocument/2006/relationships/hyperlink" Target="https://doi.org/10.1186/s40645-021-00426-7" TargetMode="External"/><Relationship Id="rId2" Type="http://schemas.openxmlformats.org/officeDocument/2006/relationships/hyperlink" Target="https://doi.org/10.1007/s11207-020-01747-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9/2020sw002617" TargetMode="External"/><Relationship Id="rId5" Type="http://schemas.openxmlformats.org/officeDocument/2006/relationships/hyperlink" Target="https://www.frontiersin.org/article/10.3389/fspas.2021.695966" TargetMode="External"/><Relationship Id="rId4" Type="http://schemas.openxmlformats.org/officeDocument/2006/relationships/hyperlink" Target="https://doi.org/10.1029/2020JA02788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A886-EE62-604A-AB0A-ED666B0B1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Science objective B1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3F928E-051A-DD4B-B3C0-7BED6AEF6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41935"/>
            <a:ext cx="10572000" cy="1012949"/>
          </a:xfrm>
        </p:spPr>
        <p:txBody>
          <a:bodyPr>
            <a:noAutofit/>
          </a:bodyPr>
          <a:lstStyle/>
          <a:p>
            <a:r>
              <a:rPr lang="en-US" sz="2400" dirty="0"/>
              <a:t>Presentation by Carlos Braga </a:t>
            </a:r>
          </a:p>
          <a:p>
            <a:r>
              <a:rPr lang="en-US" dirty="0"/>
              <a:t>George Mason University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D4591-FD30-9640-A00A-5088DA6A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Sci. Obj. B1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9787C-3299-744C-BA53-AE83E346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25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9C04-5BE2-FF45-800A-14EB7CFC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Articles (probably not sponsored by STEREO)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8E390-57E1-1E42-95E9-CCE23371E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-          </a:t>
            </a:r>
            <a:r>
              <a:rPr lang="en-US" dirty="0" err="1"/>
              <a:t>Amerstorfer</a:t>
            </a:r>
            <a:r>
              <a:rPr lang="en-US" dirty="0"/>
              <a:t>, T., </a:t>
            </a:r>
            <a:r>
              <a:rPr lang="en-US" dirty="0" err="1"/>
              <a:t>Hinterreiter</a:t>
            </a:r>
            <a:r>
              <a:rPr lang="en-US" dirty="0"/>
              <a:t>, J., Reiss, M. A., Möstl, C., Davies, J. A., Bailey, R. L. et al. (2021). Evaluation of CME arrival prediction using ensemble modeling based on heliospheric imaging observations. Space Weather, 19, e2020SW002553. https://</a:t>
            </a:r>
            <a:r>
              <a:rPr lang="en-US" dirty="0" err="1"/>
              <a:t>doi.org</a:t>
            </a:r>
            <a:r>
              <a:rPr lang="en-US" dirty="0"/>
              <a:t>/10.1029/2020SW002553</a:t>
            </a:r>
          </a:p>
          <a:p>
            <a:pPr>
              <a:lnSpc>
                <a:spcPct val="160000"/>
              </a:lnSpc>
            </a:pPr>
            <a:r>
              <a:rPr lang="en-US" dirty="0"/>
              <a:t>-          </a:t>
            </a:r>
            <a:r>
              <a:rPr lang="en-US" dirty="0" err="1"/>
              <a:t>Amerstorfer</a:t>
            </a:r>
            <a:r>
              <a:rPr lang="en-US" dirty="0"/>
              <a:t>, T., </a:t>
            </a:r>
            <a:r>
              <a:rPr lang="en-US" dirty="0" err="1"/>
              <a:t>Hinterreiter</a:t>
            </a:r>
            <a:r>
              <a:rPr lang="en-US" dirty="0"/>
              <a:t>, J., Reiss, M. A., Möstl, C., Davies, J. A., Bailey, R. L. et al. (2021). Evaluation of CME arrival prediction using ensemble modeling based on heliospheric imaging observations. Space Weather, 19, e2020SW002553. https://</a:t>
            </a:r>
            <a:r>
              <a:rPr lang="en-US" dirty="0" err="1"/>
              <a:t>doi.org</a:t>
            </a:r>
            <a:r>
              <a:rPr lang="en-US" dirty="0"/>
              <a:t>/10.1029/2020SW002553</a:t>
            </a:r>
          </a:p>
          <a:p>
            <a:pPr>
              <a:lnSpc>
                <a:spcPct val="160000"/>
              </a:lnSpc>
            </a:pPr>
            <a:r>
              <a:rPr lang="en-US" dirty="0"/>
              <a:t>-          Rodriguez, L., </a:t>
            </a:r>
            <a:r>
              <a:rPr lang="en-US" dirty="0" err="1"/>
              <a:t>Scolini</a:t>
            </a:r>
            <a:r>
              <a:rPr lang="en-US" dirty="0"/>
              <a:t>, C., </a:t>
            </a:r>
            <a:r>
              <a:rPr lang="en-US" dirty="0" err="1"/>
              <a:t>Mierla</a:t>
            </a:r>
            <a:r>
              <a:rPr lang="en-US" dirty="0"/>
              <a:t>, M., Zhukov, A. N., &amp; West, M. J. (2020). Space weather monitor at the L5 point: A case study of a CME observed with STEREO B. Space Weather, 18, e2020SW002533. https://</a:t>
            </a:r>
            <a:r>
              <a:rPr lang="en-US" dirty="0" err="1"/>
              <a:t>doi.org</a:t>
            </a:r>
            <a:r>
              <a:rPr lang="en-US" dirty="0"/>
              <a:t>/10.1029/2020SW002533</a:t>
            </a:r>
          </a:p>
          <a:p>
            <a:pPr>
              <a:lnSpc>
                <a:spcPct val="16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A3D5FA-F654-7A41-9DF5-A481A76F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867711"/>
            <a:ext cx="11018229" cy="18288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Sci. Obj. Set B: </a:t>
            </a:r>
            <a:br>
              <a:rPr lang="en-US" dirty="0"/>
            </a:br>
            <a:r>
              <a:rPr lang="en-US" dirty="0"/>
              <a:t>Applying STEREO Observations Toward Evaluating Off-L1 Location Space Weather Research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9EF93-6BC1-FB42-A1E1-A4D2F32DC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96511"/>
            <a:ext cx="11018229" cy="290856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Science Objective B1: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How Do Coronal and Heliospheric Observations Obtained within ±60º Longitude of L1 Affect Space Weather Forecast Model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3BC56-9A2C-3946-BB81-8AD462ED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Sci. Obj. B1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651F4-788A-9243-8E44-3BD77504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1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B0C3-1F8D-CD4F-9D71-49367373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A8DD7A-9279-D840-A2C2-263A59D57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7933"/>
          <a:stretch/>
        </p:blipFill>
        <p:spPr>
          <a:xfrm>
            <a:off x="0" y="749030"/>
            <a:ext cx="6138928" cy="4688732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49B9BFA-AD83-8441-9681-80A879EE9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92"/>
          <a:stretch/>
        </p:blipFill>
        <p:spPr>
          <a:xfrm>
            <a:off x="6138928" y="749030"/>
            <a:ext cx="6089503" cy="46887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8C197-9BEE-1D4F-ADD5-E52CE16C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Sci. Obj. B1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4D5F4-4FC4-AB41-B6CA-419C04A8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9A1F46-C9AB-3346-B548-1BD00AC5C1B3}"/>
              </a:ext>
            </a:extLst>
          </p:cNvPr>
          <p:cNvSpPr txBox="1"/>
          <p:nvPr/>
        </p:nvSpPr>
        <p:spPr>
          <a:xfrm>
            <a:off x="1206266" y="5462639"/>
            <a:ext cx="6113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Previous L4/L5 observations: </a:t>
            </a:r>
          </a:p>
          <a:p>
            <a:pPr lvl="1"/>
            <a:r>
              <a:rPr lang="en-US" sz="2400" dirty="0"/>
              <a:t>November 2009 (ST-B at L5 and ST-A and L4)</a:t>
            </a:r>
          </a:p>
        </p:txBody>
      </p:sp>
    </p:spTree>
    <p:extLst>
      <p:ext uri="{BB962C8B-B14F-4D97-AF65-F5344CB8AC3E}">
        <p14:creationId xmlns:p14="http://schemas.microsoft.com/office/powerpoint/2010/main" val="3045324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0C82-4709-6E43-A048-3EBEA94E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FDAA3-BD0E-3644-AC47-088287D32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Earth-directed CMEs-&gt; observed by Heliospheric Imagers 1 or 2</a:t>
            </a:r>
            <a:r>
              <a:rPr lang="en-US" dirty="0"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/>
              <a:t>Up to 15 degrees from L5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April 15, 2020, and August 1, 2021</a:t>
            </a:r>
            <a:r>
              <a:rPr lang="en-US" dirty="0"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/>
              <a:t>92 CMEs observed by HI-1 (</a:t>
            </a:r>
            <a:r>
              <a:rPr lang="en-US" dirty="0" err="1"/>
              <a:t>Helcats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21 ICMEs https://</a:t>
            </a:r>
            <a:r>
              <a:rPr lang="en-US" dirty="0" err="1"/>
              <a:t>helioforecast.space</a:t>
            </a:r>
            <a:r>
              <a:rPr lang="en-US" dirty="0"/>
              <a:t>/</a:t>
            </a:r>
            <a:r>
              <a:rPr lang="en-US" dirty="0" err="1"/>
              <a:t>icmecat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64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0C82-4709-6E43-A048-3EBEA94E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FDAA3-BD0E-3644-AC47-088287D32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Time-of-Arrival (</a:t>
            </a:r>
            <a:r>
              <a:rPr lang="en-US" dirty="0" err="1"/>
              <a:t>ToA</a:t>
            </a:r>
            <a:r>
              <a:rPr lang="en-US" dirty="0"/>
              <a:t>) and Speed-on-Arrival (</a:t>
            </a:r>
            <a:r>
              <a:rPr lang="en-US" dirty="0" err="1"/>
              <a:t>SoA</a:t>
            </a:r>
            <a:r>
              <a:rPr lang="en-US" dirty="0"/>
              <a:t>)</a:t>
            </a:r>
            <a:r>
              <a:rPr lang="en-US" dirty="0">
                <a:effectLst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effectLst/>
              </a:rPr>
              <a:t>Forecasting B: 3DCORE model</a:t>
            </a:r>
          </a:p>
          <a:p>
            <a:pPr>
              <a:lnSpc>
                <a:spcPct val="150000"/>
              </a:lnSpc>
            </a:pPr>
            <a:r>
              <a:rPr lang="en-US" dirty="0"/>
              <a:t>hit/miss perspective (less explored than </a:t>
            </a:r>
            <a:r>
              <a:rPr lang="en-US" dirty="0" err="1"/>
              <a:t>ToA</a:t>
            </a:r>
            <a:r>
              <a:rPr lang="en-US" dirty="0"/>
              <a:t> and </a:t>
            </a:r>
            <a:r>
              <a:rPr lang="en-US" dirty="0" err="1"/>
              <a:t>SoA</a:t>
            </a:r>
            <a:r>
              <a:rPr lang="en-US" dirty="0"/>
              <a:t>) (Vourlidas+ review)</a:t>
            </a:r>
            <a:endParaRPr lang="en-US" dirty="0">
              <a:effectLst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7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479F-689B-364F-B26B-15D3E461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210120-26.mov" descr="20210120-26.mov">
            <a:hlinkClick r:id="" action="ppaction://media"/>
            <a:extLst>
              <a:ext uri="{FF2B5EF4-FFF2-40B4-BE49-F238E27FC236}">
                <a16:creationId xmlns:a16="http://schemas.microsoft.com/office/drawing/2014/main" id="{416BCDAA-8FDE-3745-9B5B-0281D5A0E4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645" y="-711"/>
            <a:ext cx="6858709" cy="6858711"/>
          </a:xfrm>
        </p:spPr>
      </p:pic>
    </p:spTree>
    <p:extLst>
      <p:ext uri="{BB962C8B-B14F-4D97-AF65-F5344CB8AC3E}">
        <p14:creationId xmlns:p14="http://schemas.microsoft.com/office/powerpoint/2010/main" val="245821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37702-17AF-ED49-ACDA-35000937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HI1A_20210201-07.mov" descr="HI1A_20210201-07.mov">
            <a:hlinkClick r:id="" action="ppaction://media"/>
            <a:extLst>
              <a:ext uri="{FF2B5EF4-FFF2-40B4-BE49-F238E27FC236}">
                <a16:creationId xmlns:a16="http://schemas.microsoft.com/office/drawing/2014/main" id="{B050B093-1D60-3B47-8F6D-FA63CCABBF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1782" y="0"/>
            <a:ext cx="6868436" cy="6868438"/>
          </a:xfrm>
        </p:spPr>
      </p:pic>
    </p:spTree>
    <p:extLst>
      <p:ext uri="{BB962C8B-B14F-4D97-AF65-F5344CB8AC3E}">
        <p14:creationId xmlns:p14="http://schemas.microsoft.com/office/powerpoint/2010/main" val="368040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47B1-D1C7-DA4B-8628-BD959AF34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1a_20210207-14.mov" descr="hi1a_20210207-14.mov">
            <a:hlinkClick r:id="" action="ppaction://media"/>
            <a:extLst>
              <a:ext uri="{FF2B5EF4-FFF2-40B4-BE49-F238E27FC236}">
                <a16:creationId xmlns:a16="http://schemas.microsoft.com/office/drawing/2014/main" id="{DB3AFDCE-6B61-9943-969C-6924F5D3D3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645" y="0"/>
            <a:ext cx="6858709" cy="6858711"/>
          </a:xfrm>
        </p:spPr>
      </p:pic>
    </p:spTree>
    <p:extLst>
      <p:ext uri="{BB962C8B-B14F-4D97-AF65-F5344CB8AC3E}">
        <p14:creationId xmlns:p14="http://schemas.microsoft.com/office/powerpoint/2010/main" val="221972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4320E-AD1E-1646-8E43-7D5C0F55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25103-8363-CB4B-BE0B-662D27C3D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863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/>
              <a:t>Paouris</a:t>
            </a:r>
            <a:r>
              <a:rPr lang="en-US" dirty="0"/>
              <a:t>, E., </a:t>
            </a:r>
            <a:r>
              <a:rPr lang="en-US" dirty="0" err="1"/>
              <a:t>Čalogović</a:t>
            </a:r>
            <a:r>
              <a:rPr lang="en-US" dirty="0"/>
              <a:t>, J., </a:t>
            </a:r>
            <a:r>
              <a:rPr lang="en-US" dirty="0" err="1"/>
              <a:t>Dumbović</a:t>
            </a:r>
            <a:r>
              <a:rPr lang="en-US" dirty="0"/>
              <a:t>, M. et al. Propagating Conditions and the Time of ICME Arrival: A Comparison of the Effective Acceleration Model with ENLIL and DBEM Models. Sol Phys 296, 12 (2021). </a:t>
            </a:r>
            <a:r>
              <a:rPr lang="en-US" u="sng" dirty="0">
                <a:hlinkClick r:id="rId2"/>
              </a:rPr>
              <a:t>https://doi.org/10.1007/s11207-020-01747-4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Lang, M., Witherington, J., Turner, H., Owens, M. J., &amp; Riley, P. (2021). Improving solar wind forecasting using data assimilation. Space Weather, 19, e2020SW002698. </a:t>
            </a:r>
            <a:r>
              <a:rPr lang="en-US" u="sng" dirty="0">
                <a:hlinkClick r:id="rId3"/>
              </a:rPr>
              <a:t>https://doi.org/10.1029/2020SW002698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Braga, C. R., Vourlidas, A., </a:t>
            </a:r>
            <a:r>
              <a:rPr lang="en-US" dirty="0" err="1"/>
              <a:t>Stenborg</a:t>
            </a:r>
            <a:r>
              <a:rPr lang="en-US" dirty="0"/>
              <a:t>, G., Dal Lago, A., de </a:t>
            </a:r>
            <a:r>
              <a:rPr lang="en-US" dirty="0" err="1"/>
              <a:t>Mendonça</a:t>
            </a:r>
            <a:r>
              <a:rPr lang="en-US" dirty="0"/>
              <a:t>, R. R. S., &amp; </a:t>
            </a:r>
            <a:r>
              <a:rPr lang="en-US" dirty="0" err="1"/>
              <a:t>Echer</a:t>
            </a:r>
            <a:r>
              <a:rPr lang="en-US" dirty="0"/>
              <a:t>, E. (2020). Predicting the time of arrival of coronal mass ejections at Earth from heliospheric imaging observations. Journal of Geophysical Research: Space Physics, 125, e2020JA027885. </a:t>
            </a:r>
            <a:r>
              <a:rPr lang="en-US" u="sng" dirty="0">
                <a:hlinkClick r:id="rId4"/>
              </a:rPr>
              <a:t>https://doi.org/10.1029/2020JA027885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Palmerio</a:t>
            </a:r>
            <a:r>
              <a:rPr lang="en-US" dirty="0"/>
              <a:t>, Erika; Nitta, </a:t>
            </a:r>
            <a:r>
              <a:rPr lang="en-US" dirty="0" err="1"/>
              <a:t>Nariaki</a:t>
            </a:r>
            <a:r>
              <a:rPr lang="en-US" dirty="0"/>
              <a:t> V.; Mulligan, </a:t>
            </a:r>
            <a:r>
              <a:rPr lang="en-US" dirty="0" err="1"/>
              <a:t>Tamitha</a:t>
            </a:r>
            <a:r>
              <a:rPr lang="en-US" dirty="0"/>
              <a:t>; </a:t>
            </a:r>
            <a:r>
              <a:rPr lang="en-US" dirty="0" err="1"/>
              <a:t>Mierla</a:t>
            </a:r>
            <a:r>
              <a:rPr lang="en-US" dirty="0"/>
              <a:t>, </a:t>
            </a:r>
            <a:r>
              <a:rPr lang="en-US" dirty="0" err="1"/>
              <a:t>Marilena</a:t>
            </a:r>
            <a:r>
              <a:rPr lang="en-US" dirty="0"/>
              <a:t>; O'Kane, Jennifer; Richardson, Ian G.; Sinha, </a:t>
            </a:r>
            <a:r>
              <a:rPr lang="en-US" dirty="0" err="1"/>
              <a:t>Suvadip</a:t>
            </a:r>
            <a:r>
              <a:rPr lang="en-US" dirty="0"/>
              <a:t>; Srivastava, Nandita; Yardley, Stephanie L.; Zhukov, Andrei N. Investigating Remote-Sensing Techniques to Reveal Stealth Coronal Mass Ejections, Frontiers in Astronomy and Space Sciences, 8, 109, 2021 </a:t>
            </a:r>
            <a:r>
              <a:rPr lang="en-US" u="sng" dirty="0">
                <a:hlinkClick r:id="rId5"/>
              </a:rPr>
              <a:t>https://www.frontiersin.org/article/10.3389/fspas.2021.695966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Evangelos</a:t>
            </a:r>
            <a:r>
              <a:rPr lang="en-US" dirty="0"/>
              <a:t> </a:t>
            </a:r>
            <a:r>
              <a:rPr lang="en-US" dirty="0" err="1"/>
              <a:t>Paouris</a:t>
            </a:r>
            <a:r>
              <a:rPr lang="en-US" dirty="0"/>
              <a:t>, Angelos Vourlidas, Athanasios </a:t>
            </a:r>
            <a:r>
              <a:rPr lang="en-US" dirty="0" err="1"/>
              <a:t>Papaioannou</a:t>
            </a:r>
            <a:r>
              <a:rPr lang="en-US" dirty="0"/>
              <a:t>, Anastasios Anastasiadis, (2021), Assessing the Projection Correction of Coronal Mass Ejection Speeds on Time-of-Arrival Prediction Performance Using the Effective Acceleration Model, Space Weather, 19, 2, </a:t>
            </a:r>
            <a:r>
              <a:rPr lang="en-US" u="sng" dirty="0">
                <a:hlinkClick r:id="rId6"/>
              </a:rPr>
              <a:t>https://doi.org/10.1029/2020sw002617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Zhang, </a:t>
            </a:r>
            <a:r>
              <a:rPr lang="en-US" dirty="0" err="1"/>
              <a:t>Jie</a:t>
            </a:r>
            <a:r>
              <a:rPr lang="en-US" dirty="0"/>
              <a:t>; </a:t>
            </a:r>
            <a:r>
              <a:rPr lang="en-US" dirty="0" err="1"/>
              <a:t>Temmer</a:t>
            </a:r>
            <a:r>
              <a:rPr lang="en-US" dirty="0"/>
              <a:t>, Manuela ; </a:t>
            </a:r>
            <a:r>
              <a:rPr lang="en-US" dirty="0" err="1"/>
              <a:t>Gopalswamy</a:t>
            </a:r>
            <a:r>
              <a:rPr lang="en-US" dirty="0"/>
              <a:t>, Nat ; </a:t>
            </a:r>
            <a:r>
              <a:rPr lang="en-US" dirty="0" err="1"/>
              <a:t>Malandraki</a:t>
            </a:r>
            <a:r>
              <a:rPr lang="en-US" dirty="0"/>
              <a:t>, Olga ; Nitta, </a:t>
            </a:r>
            <a:r>
              <a:rPr lang="en-US" dirty="0" err="1"/>
              <a:t>Nariaki</a:t>
            </a:r>
            <a:r>
              <a:rPr lang="en-US" dirty="0"/>
              <a:t> V. ; </a:t>
            </a:r>
            <a:r>
              <a:rPr lang="en-US" dirty="0" err="1"/>
              <a:t>Patsourakos</a:t>
            </a:r>
            <a:r>
              <a:rPr lang="en-US" dirty="0"/>
              <a:t>, Spiros ; Shen, Fang ; </a:t>
            </a:r>
            <a:r>
              <a:rPr lang="en-US" dirty="0" err="1"/>
              <a:t>Vršnak</a:t>
            </a:r>
            <a:r>
              <a:rPr lang="en-US" dirty="0"/>
              <a:t>, Bojan ; Wang, </a:t>
            </a:r>
            <a:r>
              <a:rPr lang="en-US" dirty="0" err="1"/>
              <a:t>Yuming</a:t>
            </a:r>
            <a:r>
              <a:rPr lang="en-US" dirty="0"/>
              <a:t> ; Webb, David ; Desai, Mihir I. ; </a:t>
            </a:r>
            <a:r>
              <a:rPr lang="en-US" dirty="0" err="1"/>
              <a:t>Dissauer</a:t>
            </a:r>
            <a:r>
              <a:rPr lang="en-US" dirty="0"/>
              <a:t>, Karin ; </a:t>
            </a:r>
            <a:r>
              <a:rPr lang="en-US" dirty="0" err="1"/>
              <a:t>Dresing</a:t>
            </a:r>
            <a:r>
              <a:rPr lang="en-US" dirty="0"/>
              <a:t>, Nina ; </a:t>
            </a:r>
            <a:r>
              <a:rPr lang="en-US" dirty="0" err="1"/>
              <a:t>Dumbović</a:t>
            </a:r>
            <a:r>
              <a:rPr lang="en-US" dirty="0"/>
              <a:t>, </a:t>
            </a:r>
            <a:r>
              <a:rPr lang="en-US" dirty="0" err="1"/>
              <a:t>Mateja</a:t>
            </a:r>
            <a:r>
              <a:rPr lang="en-US" dirty="0"/>
              <a:t> ; Feng, </a:t>
            </a:r>
            <a:r>
              <a:rPr lang="en-US" dirty="0" err="1"/>
              <a:t>Xueshang</a:t>
            </a:r>
            <a:r>
              <a:rPr lang="en-US" dirty="0"/>
              <a:t> ; Heinemann, Stephan G. ; </a:t>
            </a:r>
            <a:r>
              <a:rPr lang="en-US" dirty="0" err="1"/>
              <a:t>Laurenza</a:t>
            </a:r>
            <a:r>
              <a:rPr lang="en-US" dirty="0"/>
              <a:t>, Monica ; </a:t>
            </a:r>
            <a:r>
              <a:rPr lang="en-US" dirty="0" err="1"/>
              <a:t>Lugaz</a:t>
            </a:r>
            <a:r>
              <a:rPr lang="en-US" dirty="0"/>
              <a:t>, </a:t>
            </a:r>
            <a:r>
              <a:rPr lang="en-US" dirty="0" err="1"/>
              <a:t>Noé</a:t>
            </a:r>
            <a:r>
              <a:rPr lang="en-US" dirty="0"/>
              <a:t> ; Zhuang, Bin Earth-affecting solar transients: a review of progresses in solar cycle 24 Progress in Earth and Planetary Science, Volume 8, Issue 1, article id.56, 2021, </a:t>
            </a:r>
            <a:r>
              <a:rPr lang="en-US" u="sng" dirty="0">
                <a:hlinkClick r:id="rId7"/>
              </a:rPr>
              <a:t>https://doi.org/10.1186/s40645-021-00426-7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r>
              <a:rPr lang="en-US" dirty="0"/>
              <a:t>E. </a:t>
            </a:r>
            <a:r>
              <a:rPr lang="en-US" dirty="0" err="1"/>
              <a:t>Asvestari</a:t>
            </a:r>
            <a:r>
              <a:rPr lang="en-US" dirty="0"/>
              <a:t>, J. </a:t>
            </a:r>
            <a:r>
              <a:rPr lang="en-US" dirty="0" err="1"/>
              <a:t>Pomoell</a:t>
            </a:r>
            <a:r>
              <a:rPr lang="en-US" dirty="0"/>
              <a:t>, E. </a:t>
            </a:r>
            <a:r>
              <a:rPr lang="en-US" dirty="0" err="1"/>
              <a:t>Kilpua</a:t>
            </a:r>
            <a:r>
              <a:rPr lang="en-US" dirty="0"/>
              <a:t>, S. Good, T. </a:t>
            </a:r>
            <a:r>
              <a:rPr lang="en-US" dirty="0" err="1"/>
              <a:t>Chatzistergos</a:t>
            </a:r>
            <a:r>
              <a:rPr lang="en-US" dirty="0"/>
              <a:t>, M. </a:t>
            </a:r>
            <a:r>
              <a:rPr lang="en-US" dirty="0" err="1"/>
              <a:t>Temmer</a:t>
            </a:r>
            <a:r>
              <a:rPr lang="en-US" dirty="0"/>
              <a:t>, E. </a:t>
            </a:r>
            <a:r>
              <a:rPr lang="en-US" dirty="0" err="1"/>
              <a:t>Palmerio</a:t>
            </a:r>
            <a:r>
              <a:rPr lang="en-US" dirty="0"/>
              <a:t>, S. </a:t>
            </a:r>
            <a:r>
              <a:rPr lang="en-US" dirty="0" err="1"/>
              <a:t>Poedts</a:t>
            </a:r>
            <a:r>
              <a:rPr lang="en-US" dirty="0"/>
              <a:t> and J. </a:t>
            </a:r>
            <a:r>
              <a:rPr lang="en-US" dirty="0" err="1"/>
              <a:t>Magdalenic</a:t>
            </a:r>
            <a:r>
              <a:rPr lang="en-US" dirty="0"/>
              <a:t> Modelling a multi-spacecraft coronal mass ejection encounter with EUHFORIA. Astronomy &amp; Astrophysics, 65, A27, 18 </a:t>
            </a:r>
            <a:r>
              <a:rPr lang="en-US" u="sng" dirty="0">
                <a:hlinkClick r:id="rId8"/>
              </a:rPr>
              <a:t>https://doi.org/10.1051/0004-6361/202140315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80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851</Words>
  <Application>Microsoft Macintosh PowerPoint</Application>
  <PresentationFormat>Widescreen</PresentationFormat>
  <Paragraphs>36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Science objective B1</vt:lpstr>
      <vt:lpstr> Sci. Obj. Set B:  Applying STEREO Observations Toward Evaluating Off-L1 Location Space Weather Research  </vt:lpstr>
      <vt:lpstr>PowerPoint Presentation</vt:lpstr>
      <vt:lpstr>Plans</vt:lpstr>
      <vt:lpstr>Plans</vt:lpstr>
      <vt:lpstr>PowerPoint Presentation</vt:lpstr>
      <vt:lpstr>PowerPoint Presentation</vt:lpstr>
      <vt:lpstr>PowerPoint Presentation</vt:lpstr>
      <vt:lpstr>Publications</vt:lpstr>
      <vt:lpstr>Articles (probably not sponsored by STEREO)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objective B1</dc:title>
  <dc:creator>Carlos R Braga</dc:creator>
  <cp:lastModifiedBy>Carlos R Braga</cp:lastModifiedBy>
  <cp:revision>12</cp:revision>
  <dcterms:created xsi:type="dcterms:W3CDTF">2022-01-17T20:42:36Z</dcterms:created>
  <dcterms:modified xsi:type="dcterms:W3CDTF">2022-01-18T21:19:56Z</dcterms:modified>
</cp:coreProperties>
</file>