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75" r:id="rId2"/>
    <p:sldId id="274" r:id="rId3"/>
    <p:sldId id="276" r:id="rId4"/>
    <p:sldId id="257" r:id="rId5"/>
    <p:sldId id="258" r:id="rId6"/>
    <p:sldId id="260" r:id="rId7"/>
    <p:sldId id="256" r:id="rId8"/>
    <p:sldId id="264" r:id="rId9"/>
    <p:sldId id="265" r:id="rId10"/>
    <p:sldId id="266" r:id="rId11"/>
    <p:sldId id="261" r:id="rId12"/>
    <p:sldId id="272" r:id="rId13"/>
    <p:sldId id="273" r:id="rId14"/>
    <p:sldId id="269" r:id="rId15"/>
    <p:sldId id="277" r:id="rId16"/>
    <p:sldId id="267" r:id="rId17"/>
  </p:sldIdLst>
  <p:sldSz cx="10080625" cy="7559675"/>
  <p:notesSz cx="7772400" cy="10058400"/>
  <p:defaultTextStyle>
    <a:defPPr>
      <a:defRPr lang="en-GB"/>
    </a:defPPr>
    <a:lvl1pPr algn="l" defTabSz="457200" rtl="0" fontAlgn="base" hangingPunct="0">
      <a:lnSpc>
        <a:spcPct val="71000"/>
      </a:lnSpc>
      <a:spcBef>
        <a:spcPct val="0"/>
      </a:spcBef>
      <a:spcAft>
        <a:spcPct val="0"/>
      </a:spcAft>
      <a:buClr>
        <a:srgbClr val="000000"/>
      </a:buClr>
      <a:buSzPct val="45000"/>
      <a:buFont typeface="Wingdings" charset="2"/>
      <a:defRPr kern="1200">
        <a:solidFill>
          <a:schemeClr val="bg1"/>
        </a:solidFill>
        <a:latin typeface="Arial" charset="0"/>
        <a:ea typeface="+mn-ea"/>
        <a:cs typeface="+mn-cs"/>
      </a:defRPr>
    </a:lvl1pPr>
    <a:lvl2pPr marL="425450" indent="-215900" algn="l" defTabSz="457200" rtl="0" fontAlgn="base" hangingPunct="0">
      <a:lnSpc>
        <a:spcPct val="71000"/>
      </a:lnSpc>
      <a:spcBef>
        <a:spcPct val="0"/>
      </a:spcBef>
      <a:spcAft>
        <a:spcPct val="0"/>
      </a:spcAft>
      <a:buClr>
        <a:srgbClr val="000000"/>
      </a:buClr>
      <a:buSzPct val="45000"/>
      <a:buFont typeface="Wingdings" charset="2"/>
      <a:defRPr kern="1200">
        <a:solidFill>
          <a:schemeClr val="bg1"/>
        </a:solidFill>
        <a:latin typeface="Arial" charset="0"/>
        <a:ea typeface="+mn-ea"/>
        <a:cs typeface="+mn-cs"/>
      </a:defRPr>
    </a:lvl2pPr>
    <a:lvl3pPr marL="641350" indent="-211138" algn="l" defTabSz="457200" rtl="0" fontAlgn="base" hangingPunct="0">
      <a:lnSpc>
        <a:spcPct val="71000"/>
      </a:lnSpc>
      <a:spcBef>
        <a:spcPct val="0"/>
      </a:spcBef>
      <a:spcAft>
        <a:spcPct val="0"/>
      </a:spcAft>
      <a:buClr>
        <a:srgbClr val="000000"/>
      </a:buClr>
      <a:buSzPct val="45000"/>
      <a:buFont typeface="Wingdings" charset="2"/>
      <a:defRPr kern="1200">
        <a:solidFill>
          <a:schemeClr val="bg1"/>
        </a:solidFill>
        <a:latin typeface="Arial" charset="0"/>
        <a:ea typeface="+mn-ea"/>
        <a:cs typeface="+mn-cs"/>
      </a:defRPr>
    </a:lvl3pPr>
    <a:lvl4pPr marL="857250" indent="-212725" algn="l" defTabSz="457200" rtl="0" fontAlgn="base" hangingPunct="0">
      <a:lnSpc>
        <a:spcPct val="71000"/>
      </a:lnSpc>
      <a:spcBef>
        <a:spcPct val="0"/>
      </a:spcBef>
      <a:spcAft>
        <a:spcPct val="0"/>
      </a:spcAft>
      <a:buClr>
        <a:srgbClr val="000000"/>
      </a:buClr>
      <a:buSzPct val="45000"/>
      <a:buFont typeface="Wingdings" charset="2"/>
      <a:defRPr kern="1200">
        <a:solidFill>
          <a:schemeClr val="bg1"/>
        </a:solidFill>
        <a:latin typeface="Arial" charset="0"/>
        <a:ea typeface="+mn-ea"/>
        <a:cs typeface="+mn-cs"/>
      </a:defRPr>
    </a:lvl4pPr>
    <a:lvl5pPr marL="1073150" indent="-212725" algn="l" defTabSz="457200" rtl="0" fontAlgn="base" hangingPunct="0">
      <a:lnSpc>
        <a:spcPct val="71000"/>
      </a:lnSpc>
      <a:spcBef>
        <a:spcPct val="0"/>
      </a:spcBef>
      <a:spcAft>
        <a:spcPct val="0"/>
      </a:spcAft>
      <a:buClr>
        <a:srgbClr val="000000"/>
      </a:buClr>
      <a:buSzPct val="45000"/>
      <a:buFont typeface="Wingdings" charset="2"/>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02" autoAdjust="0"/>
    <p:restoredTop sz="90929"/>
  </p:normalViewPr>
  <p:slideViewPr>
    <p:cSldViewPr>
      <p:cViewPr>
        <p:scale>
          <a:sx n="66" d="100"/>
          <a:sy n="66" d="100"/>
        </p:scale>
        <p:origin x="-246" y="198"/>
      </p:cViewPr>
      <p:guideLst>
        <p:guide orient="horz" pos="2160"/>
        <p:guide pos="2880"/>
      </p:guideLst>
    </p:cSldViewPr>
  </p:slideViewPr>
  <p:outlineViewPr>
    <p:cViewPr>
      <p:scale>
        <a:sx n="50" d="100"/>
        <a:sy n="50" d="1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w="9360">
            <a:noFill/>
            <a:miter lim="800000"/>
            <a:headEnd/>
            <a:tailEnd/>
          </a:ln>
          <a:effectLst/>
        </p:spPr>
        <p:txBody>
          <a:bodyPr wrap="none" anchor="ctr"/>
          <a:lstStyle/>
          <a:p>
            <a:endParaRPr lang="en-US">
              <a:ea typeface="DejaVu LGC Sans" charset="0"/>
              <a:cs typeface="DejaVu LGC Sans" charset="0"/>
            </a:endParaRPr>
          </a:p>
        </p:txBody>
      </p:sp>
      <p:sp>
        <p:nvSpPr>
          <p:cNvPr id="2050" name="AutoShape 2"/>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ea typeface="DejaVu LGC Sans" charset="0"/>
              <a:cs typeface="DejaVu LGC Sans" charset="0"/>
            </a:endParaRPr>
          </a:p>
        </p:txBody>
      </p:sp>
      <p:sp>
        <p:nvSpPr>
          <p:cNvPr id="2051" name="AutoShape 3"/>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ea typeface="DejaVu LGC Sans" charset="0"/>
              <a:cs typeface="DejaVu LGC Sans" charset="0"/>
            </a:endParaRPr>
          </a:p>
        </p:txBody>
      </p:sp>
      <p:sp>
        <p:nvSpPr>
          <p:cNvPr id="2052" name="AutoShape 4"/>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ea typeface="DejaVu LGC Sans" charset="0"/>
              <a:cs typeface="DejaVu LGC Sans" charset="0"/>
            </a:endParaRPr>
          </a:p>
        </p:txBody>
      </p:sp>
      <p:sp>
        <p:nvSpPr>
          <p:cNvPr id="23558" name="Rectangle 5"/>
          <p:cNvSpPr>
            <a:spLocks noGrp="1" noRot="1" noChangeAspect="1" noChangeArrowheads="1"/>
          </p:cNvSpPr>
          <p:nvPr>
            <p:ph type="sldImg"/>
          </p:nvPr>
        </p:nvSpPr>
        <p:spPr bwMode="auto">
          <a:xfrm>
            <a:off x="1371600" y="763588"/>
            <a:ext cx="5021263" cy="3763962"/>
          </a:xfrm>
          <a:prstGeom prst="rect">
            <a:avLst/>
          </a:prstGeom>
          <a:noFill/>
          <a:ln w="9525">
            <a:noFill/>
            <a:round/>
            <a:headEnd/>
            <a:tailEnd/>
          </a:ln>
        </p:spPr>
      </p:sp>
      <p:sp>
        <p:nvSpPr>
          <p:cNvPr id="2054" name="Rectangle 6"/>
          <p:cNvSpPr>
            <a:spLocks noGrp="1" noChangeArrowheads="1"/>
          </p:cNvSpPr>
          <p:nvPr>
            <p:ph type="body"/>
          </p:nvPr>
        </p:nvSpPr>
        <p:spPr bwMode="auto">
          <a:xfrm>
            <a:off x="777875" y="4776788"/>
            <a:ext cx="6210300" cy="45180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5" name="Rectangle 7"/>
          <p:cNvSpPr>
            <a:spLocks noGrp="1" noChangeArrowheads="1"/>
          </p:cNvSpPr>
          <p:nvPr>
            <p:ph type="hdr"/>
          </p:nvPr>
        </p:nvSpPr>
        <p:spPr bwMode="auto">
          <a:xfrm>
            <a:off x="0" y="0"/>
            <a:ext cx="3365500"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ea typeface="DejaVu LGC Sans" charset="0"/>
                <a:cs typeface="DejaVu LGC Sans" charset="0"/>
              </a:defRPr>
            </a:lvl1pPr>
          </a:lstStyle>
          <a:p>
            <a:endParaRPr lang="en-US"/>
          </a:p>
        </p:txBody>
      </p:sp>
      <p:sp>
        <p:nvSpPr>
          <p:cNvPr id="2056" name="Rectangle 8"/>
          <p:cNvSpPr>
            <a:spLocks noGrp="1" noChangeArrowheads="1"/>
          </p:cNvSpPr>
          <p:nvPr>
            <p:ph type="dt"/>
          </p:nvPr>
        </p:nvSpPr>
        <p:spPr bwMode="auto">
          <a:xfrm>
            <a:off x="4398963" y="0"/>
            <a:ext cx="3365500"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ea typeface="DejaVu LGC Sans" charset="0"/>
                <a:cs typeface="DejaVu LGC Sans" charset="0"/>
              </a:defRPr>
            </a:lvl1pPr>
          </a:lstStyle>
          <a:p>
            <a:endParaRPr lang="en-US"/>
          </a:p>
        </p:txBody>
      </p:sp>
      <p:sp>
        <p:nvSpPr>
          <p:cNvPr id="2057" name="Rectangle 9"/>
          <p:cNvSpPr>
            <a:spLocks noGrp="1" noChangeArrowheads="1"/>
          </p:cNvSpPr>
          <p:nvPr>
            <p:ph type="ftr"/>
          </p:nvPr>
        </p:nvSpPr>
        <p:spPr bwMode="auto">
          <a:xfrm>
            <a:off x="0" y="9555163"/>
            <a:ext cx="3365500"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ea typeface="DejaVu LGC Sans" charset="0"/>
                <a:cs typeface="DejaVu LGC Sans" charset="0"/>
              </a:defRPr>
            </a:lvl1pPr>
          </a:lstStyle>
          <a:p>
            <a:endParaRPr lang="en-US"/>
          </a:p>
        </p:txBody>
      </p:sp>
      <p:sp>
        <p:nvSpPr>
          <p:cNvPr id="2058" name="Rectangle 10"/>
          <p:cNvSpPr>
            <a:spLocks noGrp="1" noChangeArrowheads="1"/>
          </p:cNvSpPr>
          <p:nvPr>
            <p:ph type="sldNum"/>
          </p:nvPr>
        </p:nvSpPr>
        <p:spPr bwMode="auto">
          <a:xfrm>
            <a:off x="4398963" y="9555163"/>
            <a:ext cx="3365500"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ea typeface="DejaVu LGC Sans" charset="0"/>
                <a:cs typeface="DejaVu LGC Sans" charset="0"/>
              </a:defRPr>
            </a:lvl1pPr>
          </a:lstStyle>
          <a:p>
            <a:fld id="{6510CB69-3C75-4459-9FEA-C16235C06E1D}" type="slidenum">
              <a:rPr lang="en-GB"/>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fld id="{95B8E803-41B5-4B99-83A3-96FC1C94A34F}" type="slidenum">
              <a:rPr lang="en-GB"/>
              <a:pPr/>
              <a:t>2</a:t>
            </a:fld>
            <a:endParaRPr lang="en-GB"/>
          </a:p>
        </p:txBody>
      </p:sp>
      <p:sp>
        <p:nvSpPr>
          <p:cNvPr id="43011"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p:spPr>
        <p:txBody>
          <a:bodyPr wrap="none" anchor="ctr"/>
          <a:lstStyle/>
          <a:p>
            <a:endParaRPr lang="en-US">
              <a:ea typeface="DejaVu LGC Sans" charset="0"/>
              <a:cs typeface="DejaVu LGC Sans" charset="0"/>
            </a:endParaRPr>
          </a:p>
        </p:txBody>
      </p:sp>
      <p:sp>
        <p:nvSpPr>
          <p:cNvPr id="43012" name="Rectangle 2"/>
          <p:cNvSpPr txBox="1">
            <a:spLocks noGrp="1" noChangeArrowheads="1"/>
          </p:cNvSpPr>
          <p:nvPr>
            <p:ph type="body"/>
          </p:nvPr>
        </p:nvSpPr>
        <p:spPr>
          <a:xfrm>
            <a:off x="777875" y="4776788"/>
            <a:ext cx="6211888" cy="4519612"/>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fld id="{19F6C09D-A22C-41A1-9934-5C1DC4C9B1B9}" type="slidenum">
              <a:rPr lang="en-GB"/>
              <a:pPr/>
              <a:t>12</a:t>
            </a:fld>
            <a:endParaRPr lang="en-GB"/>
          </a:p>
        </p:txBody>
      </p:sp>
      <p:sp>
        <p:nvSpPr>
          <p:cNvPr id="40963" name="Text Box 1"/>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p:spPr>
        <p:txBody>
          <a:bodyPr wrap="none" anchor="ctr"/>
          <a:lstStyle/>
          <a:p>
            <a:endParaRPr lang="en-US">
              <a:ea typeface="DejaVu LGC Sans" charset="0"/>
              <a:cs typeface="DejaVu LGC Sans" charset="0"/>
            </a:endParaRPr>
          </a:p>
        </p:txBody>
      </p:sp>
      <p:sp>
        <p:nvSpPr>
          <p:cNvPr id="40964" name="Rectangle 2"/>
          <p:cNvSpPr txBox="1">
            <a:spLocks noGrp="1" noChangeArrowheads="1"/>
          </p:cNvSpPr>
          <p:nvPr>
            <p:ph type="body"/>
          </p:nvPr>
        </p:nvSpPr>
        <p:spPr>
          <a:xfrm>
            <a:off x="777875" y="4776788"/>
            <a:ext cx="6211888" cy="4519612"/>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p:spPr>
        <p:txBody>
          <a:bodyPr/>
          <a:lstStyle/>
          <a:p>
            <a:fld id="{9E97C003-5F6A-4067-828C-E4C22B8CE6CB}" type="slidenum">
              <a:rPr lang="en-GB"/>
              <a:pPr/>
              <a:t>13</a:t>
            </a:fld>
            <a:endParaRPr lang="en-GB"/>
          </a:p>
        </p:txBody>
      </p:sp>
      <p:sp>
        <p:nvSpPr>
          <p:cNvPr id="41987" name="Text Box 1"/>
          <p:cNvSpPr txBox="1">
            <a:spLocks noChangeArrowheads="1"/>
          </p:cNvSpPr>
          <p:nvPr/>
        </p:nvSpPr>
        <p:spPr bwMode="auto">
          <a:xfrm>
            <a:off x="1371600" y="763588"/>
            <a:ext cx="5024438" cy="3767137"/>
          </a:xfrm>
          <a:prstGeom prst="rect">
            <a:avLst/>
          </a:prstGeom>
          <a:solidFill>
            <a:srgbClr val="FFFFFF"/>
          </a:solidFill>
          <a:ln w="9525">
            <a:solidFill>
              <a:srgbClr val="000000"/>
            </a:solidFill>
            <a:miter lim="800000"/>
            <a:headEnd/>
            <a:tailEnd/>
          </a:ln>
        </p:spPr>
        <p:txBody>
          <a:bodyPr wrap="none" anchor="ctr"/>
          <a:lstStyle/>
          <a:p>
            <a:endParaRPr lang="en-US">
              <a:ea typeface="DejaVu LGC Sans" charset="0"/>
              <a:cs typeface="DejaVu LGC Sans" charset="0"/>
            </a:endParaRPr>
          </a:p>
        </p:txBody>
      </p:sp>
      <p:sp>
        <p:nvSpPr>
          <p:cNvPr id="41988" name="Rectangle 2"/>
          <p:cNvSpPr txBox="1">
            <a:spLocks noGrp="1" noChangeArrowheads="1"/>
          </p:cNvSpPr>
          <p:nvPr>
            <p:ph type="body"/>
          </p:nvPr>
        </p:nvSpPr>
        <p:spPr>
          <a:xfrm>
            <a:off x="777875" y="4776788"/>
            <a:ext cx="6211888" cy="4519612"/>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fld id="{3A17769E-8DA9-4962-B3F5-2939AD6B38F0}" type="slidenum">
              <a:rPr lang="en-GB"/>
              <a:pPr/>
              <a:t>14</a:t>
            </a:fld>
            <a:endParaRPr lang="en-GB"/>
          </a:p>
        </p:txBody>
      </p:sp>
      <p:sp>
        <p:nvSpPr>
          <p:cNvPr id="37891" name="Rectangle 1"/>
          <p:cNvSpPr txBox="1">
            <a:spLocks noGrp="1" noRot="1" noChangeAspect="1" noChangeArrowheads="1" noTextEdit="1"/>
          </p:cNvSpPr>
          <p:nvPr>
            <p:ph type="sldImg"/>
          </p:nvPr>
        </p:nvSpPr>
        <p:spPr>
          <a:xfrm>
            <a:off x="1373188" y="763588"/>
            <a:ext cx="5019675" cy="3765550"/>
          </a:xfrm>
          <a:solidFill>
            <a:srgbClr val="FFFFFF"/>
          </a:solidFill>
          <a:ln>
            <a:solidFill>
              <a:srgbClr val="000000"/>
            </a:solidFill>
            <a:miter lim="800000"/>
          </a:ln>
        </p:spPr>
      </p:sp>
      <p:sp>
        <p:nvSpPr>
          <p:cNvPr id="37892" name="Rectangle 2"/>
          <p:cNvSpPr txBox="1">
            <a:spLocks noGrp="1" noChangeArrowheads="1"/>
          </p:cNvSpPr>
          <p:nvPr>
            <p:ph type="body" idx="1"/>
          </p:nvPr>
        </p:nvSpPr>
        <p:spPr>
          <a:xfrm>
            <a:off x="777875" y="4776788"/>
            <a:ext cx="6211888" cy="4429125"/>
          </a:xfrm>
          <a:noFill/>
          <a:ln/>
        </p:spPr>
        <p:txBody>
          <a:bodyPr wrap="none" anchor="ctr"/>
          <a:lstStyle/>
          <a:p>
            <a:r>
              <a:rPr lang="en-US" dirty="0" smtClean="0"/>
              <a:t> monthly</a:t>
            </a:r>
            <a:r>
              <a:rPr lang="en-US" baseline="0" dirty="0" smtClean="0"/>
              <a:t> averaged..total CME rate is the sum of CMEs observed by either A or B.</a:t>
            </a:r>
          </a:p>
          <a:p>
            <a:r>
              <a:rPr lang="en-US" baseline="0" dirty="0" smtClean="0"/>
              <a:t>If a CME is missed by either A or B, we count it as a missing rate.</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fld id="{57A84FCE-A992-465D-875C-BDEAB13DB866}" type="slidenum">
              <a:rPr lang="en-GB"/>
              <a:pPr/>
              <a:t>16</a:t>
            </a:fld>
            <a:endParaRPr lang="en-GB"/>
          </a:p>
        </p:txBody>
      </p:sp>
      <p:sp>
        <p:nvSpPr>
          <p:cNvPr id="35843" name="Text Box 1"/>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p:spPr>
        <p:txBody>
          <a:bodyPr wrap="none" anchor="ctr"/>
          <a:lstStyle/>
          <a:p>
            <a:endParaRPr lang="en-US">
              <a:ea typeface="DejaVu LGC Sans" charset="0"/>
              <a:cs typeface="DejaVu LGC Sans" charset="0"/>
            </a:endParaRPr>
          </a:p>
        </p:txBody>
      </p:sp>
      <p:sp>
        <p:nvSpPr>
          <p:cNvPr id="35844" name="Rectangle 2"/>
          <p:cNvSpPr txBox="1">
            <a:spLocks noGrp="1" noChangeArrowheads="1"/>
          </p:cNvSpPr>
          <p:nvPr>
            <p:ph type="body"/>
          </p:nvPr>
        </p:nvSpPr>
        <p:spPr>
          <a:xfrm>
            <a:off x="777875" y="4776788"/>
            <a:ext cx="6211888" cy="4519612"/>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0"/>
          <p:cNvSpPr>
            <a:spLocks noGrp="1" noChangeArrowheads="1"/>
          </p:cNvSpPr>
          <p:nvPr>
            <p:ph type="sldNum" sz="quarter"/>
          </p:nvPr>
        </p:nvSpPr>
        <p:spPr>
          <a:noFill/>
        </p:spPr>
        <p:txBody>
          <a:bodyPr/>
          <a:lstStyle/>
          <a:p>
            <a:fld id="{9F299C4B-333B-40B1-89B1-B8FD9C67FE97}" type="slidenum">
              <a:rPr lang="en-GB"/>
              <a:pPr/>
              <a:t>4</a:t>
            </a:fld>
            <a:endParaRPr lang="en-GB"/>
          </a:p>
        </p:txBody>
      </p:sp>
      <p:sp>
        <p:nvSpPr>
          <p:cNvPr id="25603" name="Text Box 1"/>
          <p:cNvSpPr txBox="1">
            <a:spLocks noChangeArrowheads="1"/>
          </p:cNvSpPr>
          <p:nvPr/>
        </p:nvSpPr>
        <p:spPr bwMode="auto">
          <a:xfrm>
            <a:off x="1371600" y="763588"/>
            <a:ext cx="5026025" cy="3768725"/>
          </a:xfrm>
          <a:prstGeom prst="rect">
            <a:avLst/>
          </a:prstGeom>
          <a:solidFill>
            <a:srgbClr val="FFFFFF"/>
          </a:solidFill>
          <a:ln w="9360">
            <a:solidFill>
              <a:srgbClr val="000000"/>
            </a:solidFill>
            <a:miter lim="800000"/>
            <a:headEnd/>
            <a:tailEnd/>
          </a:ln>
        </p:spPr>
        <p:txBody>
          <a:bodyPr wrap="none" anchor="ctr"/>
          <a:lstStyle/>
          <a:p>
            <a:endParaRPr lang="en-US">
              <a:ea typeface="DejaVu LGC Sans" charset="0"/>
              <a:cs typeface="DejaVu LGC Sans" charset="0"/>
            </a:endParaRPr>
          </a:p>
        </p:txBody>
      </p:sp>
      <p:sp>
        <p:nvSpPr>
          <p:cNvPr id="25604" name="Rectangle 2"/>
          <p:cNvSpPr txBox="1">
            <a:spLocks noGrp="1" noChangeArrowheads="1"/>
          </p:cNvSpPr>
          <p:nvPr>
            <p:ph type="body"/>
          </p:nvPr>
        </p:nvSpPr>
        <p:spPr>
          <a:xfrm>
            <a:off x="777875" y="4776788"/>
            <a:ext cx="6211888" cy="4519612"/>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0"/>
          <p:cNvSpPr>
            <a:spLocks noGrp="1" noChangeArrowheads="1"/>
          </p:cNvSpPr>
          <p:nvPr>
            <p:ph type="sldNum" sz="quarter"/>
          </p:nvPr>
        </p:nvSpPr>
        <p:spPr>
          <a:noFill/>
        </p:spPr>
        <p:txBody>
          <a:bodyPr/>
          <a:lstStyle/>
          <a:p>
            <a:fld id="{A27E4C06-F908-4B7C-95A4-A0356850C69D}" type="slidenum">
              <a:rPr lang="en-GB"/>
              <a:pPr/>
              <a:t>5</a:t>
            </a:fld>
            <a:endParaRPr lang="en-GB"/>
          </a:p>
        </p:txBody>
      </p:sp>
      <p:sp>
        <p:nvSpPr>
          <p:cNvPr id="26627" name="Text Box 1"/>
          <p:cNvSpPr txBox="1">
            <a:spLocks noChangeArrowheads="1"/>
          </p:cNvSpPr>
          <p:nvPr/>
        </p:nvSpPr>
        <p:spPr bwMode="auto">
          <a:xfrm>
            <a:off x="1371600" y="763588"/>
            <a:ext cx="5026025" cy="3768725"/>
          </a:xfrm>
          <a:prstGeom prst="rect">
            <a:avLst/>
          </a:prstGeom>
          <a:solidFill>
            <a:srgbClr val="FFFFFF"/>
          </a:solidFill>
          <a:ln w="9360">
            <a:solidFill>
              <a:srgbClr val="000000"/>
            </a:solidFill>
            <a:miter lim="800000"/>
            <a:headEnd/>
            <a:tailEnd/>
          </a:ln>
        </p:spPr>
        <p:txBody>
          <a:bodyPr wrap="none" anchor="ctr"/>
          <a:lstStyle/>
          <a:p>
            <a:endParaRPr lang="en-US">
              <a:ea typeface="DejaVu LGC Sans" charset="0"/>
              <a:cs typeface="DejaVu LGC Sans" charset="0"/>
            </a:endParaRPr>
          </a:p>
        </p:txBody>
      </p:sp>
      <p:sp>
        <p:nvSpPr>
          <p:cNvPr id="26628" name="Rectangle 2"/>
          <p:cNvSpPr txBox="1">
            <a:spLocks noGrp="1" noChangeArrowheads="1"/>
          </p:cNvSpPr>
          <p:nvPr>
            <p:ph type="body"/>
          </p:nvPr>
        </p:nvSpPr>
        <p:spPr>
          <a:xfrm>
            <a:off x="777875" y="4776788"/>
            <a:ext cx="6211888" cy="4519612"/>
          </a:xfrm>
          <a:noFill/>
          <a:ln/>
        </p:spPr>
        <p:txBody>
          <a:bodyPr wrap="none" anchor="ctr"/>
          <a:lstStyle/>
          <a:p>
            <a:r>
              <a:rPr lang="en-US" dirty="0" smtClean="0"/>
              <a:t>Here is  an</a:t>
            </a:r>
            <a:r>
              <a:rPr lang="en-US" baseline="0" dirty="0" smtClean="0"/>
              <a:t> example of </a:t>
            </a:r>
            <a:r>
              <a:rPr lang="en-US" dirty="0" smtClean="0"/>
              <a:t> CME , which has</a:t>
            </a:r>
            <a:r>
              <a:rPr lang="en-US" baseline="0" dirty="0" smtClean="0"/>
              <a:t> been observed by all three sc, indicates how the CME brightness changes with the limb angle. The CME is the brightest in STB as it is close to limb in STB, the faintest as a partial Halo in </a:t>
            </a:r>
            <a:r>
              <a:rPr lang="en-US" baseline="0" dirty="0" err="1" smtClean="0"/>
              <a:t>Lasco</a:t>
            </a:r>
            <a:r>
              <a:rPr lang="en-US" baseline="0" dirty="0" smtClean="0"/>
              <a:t>, as it comes towards  the sc.</a:t>
            </a:r>
            <a:r>
              <a:rPr lang="en-US" dirty="0" smtClean="0"/>
              <a:t> the CME in STB is</a:t>
            </a:r>
            <a:r>
              <a:rPr lang="en-US" baseline="0" dirty="0" smtClean="0"/>
              <a:t> a bright nice FR towards NW, but appears wider and fainter in STA, and the faintest, a partial halo in LASCO. Both EUVI 304 A &amp; B observed a nice EP, and MLSO Ha showed a DSP.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0"/>
          <p:cNvSpPr>
            <a:spLocks noGrp="1" noChangeArrowheads="1"/>
          </p:cNvSpPr>
          <p:nvPr>
            <p:ph type="sldNum" sz="quarter"/>
          </p:nvPr>
        </p:nvSpPr>
        <p:spPr>
          <a:noFill/>
        </p:spPr>
        <p:txBody>
          <a:bodyPr/>
          <a:lstStyle/>
          <a:p>
            <a:fld id="{236451D4-CB96-49BC-A347-84E074AC2503}" type="slidenum">
              <a:rPr lang="en-GB"/>
              <a:pPr/>
              <a:t>6</a:t>
            </a:fld>
            <a:endParaRPr lang="en-GB"/>
          </a:p>
        </p:txBody>
      </p:sp>
      <p:sp>
        <p:nvSpPr>
          <p:cNvPr id="28675" name="Text Box 1"/>
          <p:cNvSpPr txBox="1">
            <a:spLocks noChangeArrowheads="1"/>
          </p:cNvSpPr>
          <p:nvPr/>
        </p:nvSpPr>
        <p:spPr bwMode="auto">
          <a:xfrm>
            <a:off x="1371600" y="763588"/>
            <a:ext cx="5026025" cy="3768725"/>
          </a:xfrm>
          <a:prstGeom prst="rect">
            <a:avLst/>
          </a:prstGeom>
          <a:solidFill>
            <a:srgbClr val="FFFFFF"/>
          </a:solidFill>
          <a:ln w="9360">
            <a:solidFill>
              <a:srgbClr val="000000"/>
            </a:solidFill>
            <a:miter lim="800000"/>
            <a:headEnd/>
            <a:tailEnd/>
          </a:ln>
        </p:spPr>
        <p:txBody>
          <a:bodyPr wrap="none" anchor="ctr"/>
          <a:lstStyle/>
          <a:p>
            <a:endParaRPr lang="en-US">
              <a:ea typeface="DejaVu LGC Sans" charset="0"/>
              <a:cs typeface="DejaVu LGC Sans" charset="0"/>
            </a:endParaRPr>
          </a:p>
        </p:txBody>
      </p:sp>
      <p:sp>
        <p:nvSpPr>
          <p:cNvPr id="28676" name="Rectangle 2"/>
          <p:cNvSpPr txBox="1">
            <a:spLocks noGrp="1" noChangeArrowheads="1"/>
          </p:cNvSpPr>
          <p:nvPr>
            <p:ph type="body"/>
          </p:nvPr>
        </p:nvSpPr>
        <p:spPr>
          <a:xfrm>
            <a:off x="777875" y="4776788"/>
            <a:ext cx="6211888" cy="4519612"/>
          </a:xfrm>
          <a:noFill/>
          <a:ln/>
        </p:spPr>
        <p:txBody>
          <a:bodyPr wrap="none" anchor="ctr"/>
          <a:lstStyle/>
          <a:p>
            <a:r>
              <a:rPr lang="en-US" dirty="0" smtClean="0"/>
              <a:t>Using 3d triangulation</a:t>
            </a:r>
            <a:r>
              <a:rPr lang="en-US" baseline="0" dirty="0" smtClean="0"/>
              <a:t> (</a:t>
            </a:r>
            <a:r>
              <a:rPr lang="en-US" baseline="0" dirty="0" err="1" smtClean="0"/>
              <a:t>scc_measure</a:t>
            </a:r>
            <a:r>
              <a:rPr lang="en-US" baseline="0" dirty="0" smtClean="0"/>
              <a:t>), we obtained that the CME loc is N21W08 in heliographic coordinate. And only sc near L-1 observed a nice ICME.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p:spPr>
        <p:txBody>
          <a:bodyPr/>
          <a:lstStyle/>
          <a:p>
            <a:fld id="{7AF8F710-CA86-4818-A87B-43A2CE095E7B}" type="slidenum">
              <a:rPr lang="en-GB"/>
              <a:pPr/>
              <a:t>7</a:t>
            </a:fld>
            <a:endParaRPr lang="en-GB"/>
          </a:p>
        </p:txBody>
      </p:sp>
      <p:sp>
        <p:nvSpPr>
          <p:cNvPr id="2457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p:spPr>
        <p:txBody>
          <a:bodyPr wrap="none" anchor="ctr"/>
          <a:lstStyle/>
          <a:p>
            <a:endParaRPr lang="en-US">
              <a:ea typeface="DejaVu LGC Sans" charset="0"/>
              <a:cs typeface="DejaVu LGC Sans" charset="0"/>
            </a:endParaRPr>
          </a:p>
        </p:txBody>
      </p:sp>
      <p:sp>
        <p:nvSpPr>
          <p:cNvPr id="24580" name="Rectangle 2"/>
          <p:cNvSpPr txBox="1">
            <a:spLocks noGrp="1" noChangeArrowheads="1"/>
          </p:cNvSpPr>
          <p:nvPr>
            <p:ph type="body"/>
          </p:nvPr>
        </p:nvSpPr>
        <p:spPr>
          <a:xfrm>
            <a:off x="777875" y="4776788"/>
            <a:ext cx="6211888" cy="4519612"/>
          </a:xfrm>
          <a:noFill/>
          <a:ln/>
        </p:spPr>
        <p:txBody>
          <a:bodyPr wrap="none" anchor="ctr"/>
          <a:lstStyle/>
          <a:p>
            <a:r>
              <a:rPr lang="en-US" dirty="0" smtClean="0"/>
              <a:t>Here</a:t>
            </a:r>
            <a:r>
              <a:rPr lang="en-US" baseline="0" dirty="0" smtClean="0"/>
              <a:t> is an example of a CME missed by STB, the 2008/06/01 CME, a well-studied CME, only STA and LASCO/C3 detected a relatively wide but faint CME….STB in-situ instruments observed a nice MC.</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0"/>
          <p:cNvSpPr>
            <a:spLocks noGrp="1" noChangeArrowheads="1"/>
          </p:cNvSpPr>
          <p:nvPr>
            <p:ph type="sldNum" sz="quarter"/>
          </p:nvPr>
        </p:nvSpPr>
        <p:spPr>
          <a:noFill/>
        </p:spPr>
        <p:txBody>
          <a:bodyPr/>
          <a:lstStyle/>
          <a:p>
            <a:fld id="{1525DCE8-A756-4794-91F4-D6C102295EC2}" type="slidenum">
              <a:rPr lang="en-GB"/>
              <a:pPr/>
              <a:t>8</a:t>
            </a:fld>
            <a:endParaRPr lang="en-GB"/>
          </a:p>
        </p:txBody>
      </p:sp>
      <p:sp>
        <p:nvSpPr>
          <p:cNvPr id="32771"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p:spPr>
        <p:txBody>
          <a:bodyPr wrap="none" anchor="ctr"/>
          <a:lstStyle/>
          <a:p>
            <a:endParaRPr lang="en-US">
              <a:ea typeface="DejaVu LGC Sans" charset="0"/>
              <a:cs typeface="DejaVu LGC Sans" charset="0"/>
            </a:endParaRPr>
          </a:p>
        </p:txBody>
      </p:sp>
      <p:sp>
        <p:nvSpPr>
          <p:cNvPr id="32772" name="Rectangle 2"/>
          <p:cNvSpPr txBox="1">
            <a:spLocks noGrp="1" noChangeArrowheads="1"/>
          </p:cNvSpPr>
          <p:nvPr>
            <p:ph type="body"/>
          </p:nvPr>
        </p:nvSpPr>
        <p:spPr>
          <a:xfrm>
            <a:off x="777875" y="4776788"/>
            <a:ext cx="6211888" cy="4519612"/>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0"/>
          <p:cNvSpPr>
            <a:spLocks noGrp="1" noChangeArrowheads="1"/>
          </p:cNvSpPr>
          <p:nvPr>
            <p:ph type="sldNum" sz="quarter"/>
          </p:nvPr>
        </p:nvSpPr>
        <p:spPr>
          <a:noFill/>
        </p:spPr>
        <p:txBody>
          <a:bodyPr/>
          <a:lstStyle/>
          <a:p>
            <a:fld id="{53E65332-A036-4470-B3BB-82ECDD5F159E}" type="slidenum">
              <a:rPr lang="en-GB"/>
              <a:pPr/>
              <a:t>9</a:t>
            </a:fld>
            <a:endParaRPr lang="en-GB"/>
          </a:p>
        </p:txBody>
      </p:sp>
      <p:sp>
        <p:nvSpPr>
          <p:cNvPr id="33795" name="Text Box 1"/>
          <p:cNvSpPr txBox="1">
            <a:spLocks noChangeArrowheads="1"/>
          </p:cNvSpPr>
          <p:nvPr/>
        </p:nvSpPr>
        <p:spPr bwMode="auto">
          <a:xfrm>
            <a:off x="1371600" y="763588"/>
            <a:ext cx="5027613" cy="3770312"/>
          </a:xfrm>
          <a:prstGeom prst="rect">
            <a:avLst/>
          </a:prstGeom>
          <a:solidFill>
            <a:srgbClr val="FFFFFF"/>
          </a:solidFill>
          <a:ln w="9360">
            <a:solidFill>
              <a:srgbClr val="000000"/>
            </a:solidFill>
            <a:miter lim="800000"/>
            <a:headEnd/>
            <a:tailEnd/>
          </a:ln>
        </p:spPr>
        <p:txBody>
          <a:bodyPr wrap="none" anchor="ctr"/>
          <a:lstStyle/>
          <a:p>
            <a:endParaRPr lang="en-US">
              <a:ea typeface="DejaVu LGC Sans" charset="0"/>
              <a:cs typeface="DejaVu LGC Sans" charset="0"/>
            </a:endParaRPr>
          </a:p>
        </p:txBody>
      </p:sp>
      <p:sp>
        <p:nvSpPr>
          <p:cNvPr id="33796" name="Rectangle 2"/>
          <p:cNvSpPr txBox="1">
            <a:spLocks noGrp="1" noChangeArrowheads="1"/>
          </p:cNvSpPr>
          <p:nvPr>
            <p:ph type="body"/>
          </p:nvPr>
        </p:nvSpPr>
        <p:spPr>
          <a:xfrm>
            <a:off x="777875" y="4776788"/>
            <a:ext cx="6211888" cy="4519612"/>
          </a:xfrm>
          <a:noFill/>
          <a:ln/>
        </p:spPr>
        <p:txBody>
          <a:bodyPr wrap="none" anchor="ctr"/>
          <a:lstStyle/>
          <a:p>
            <a:r>
              <a:rPr lang="en-US" dirty="0" smtClean="0"/>
              <a:t>Case</a:t>
            </a:r>
            <a:r>
              <a:rPr lang="en-US" baseline="0" dirty="0" smtClean="0"/>
              <a:t> 2 is a CME missed by STA,  only STB observed a faint FR, difficult to see in LASCO and not seen in A.</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5B510056-1098-4D02-B8C5-88F794E10216}" type="slidenum">
              <a:rPr lang="en-GB"/>
              <a:pPr/>
              <a:t>10</a:t>
            </a:fld>
            <a:endParaRPr lang="en-GB"/>
          </a:p>
        </p:txBody>
      </p:sp>
      <p:sp>
        <p:nvSpPr>
          <p:cNvPr id="3481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p:spPr>
        <p:txBody>
          <a:bodyPr wrap="none" anchor="ctr"/>
          <a:lstStyle/>
          <a:p>
            <a:endParaRPr lang="en-US">
              <a:ea typeface="DejaVu LGC Sans" charset="0"/>
              <a:cs typeface="DejaVu LGC Sans" charset="0"/>
            </a:endParaRPr>
          </a:p>
        </p:txBody>
      </p:sp>
      <p:sp>
        <p:nvSpPr>
          <p:cNvPr id="34820" name="Rectangle 2"/>
          <p:cNvSpPr txBox="1">
            <a:spLocks noGrp="1" noChangeArrowheads="1"/>
          </p:cNvSpPr>
          <p:nvPr>
            <p:ph type="body"/>
          </p:nvPr>
        </p:nvSpPr>
        <p:spPr>
          <a:xfrm>
            <a:off x="777875" y="4776788"/>
            <a:ext cx="6211888" cy="4519612"/>
          </a:xfrm>
          <a:noFill/>
          <a:ln/>
        </p:spPr>
        <p:txBody>
          <a:bodyPr wrap="none" anchor="ctr"/>
          <a:lstStyle/>
          <a:p>
            <a:r>
              <a:rPr lang="en-US" dirty="0" smtClean="0"/>
              <a:t>Both STA</a:t>
            </a:r>
            <a:r>
              <a:rPr lang="en-US" baseline="0" dirty="0" smtClean="0"/>
              <a:t> and L1 sc observed a shock and a ICME with nice B-rot. The shock sheath observed at L1 is longer than that STA, this is due to the CME in STA is more close to dc, and STA may cross the shock through the nose region, while L1 sc pass the shock through flank region.</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0"/>
          <p:cNvSpPr>
            <a:spLocks noGrp="1" noChangeArrowheads="1"/>
          </p:cNvSpPr>
          <p:nvPr>
            <p:ph type="sldNum" sz="quarter"/>
          </p:nvPr>
        </p:nvSpPr>
        <p:spPr>
          <a:noFill/>
        </p:spPr>
        <p:txBody>
          <a:bodyPr/>
          <a:lstStyle/>
          <a:p>
            <a:fld id="{8C1DBC56-D012-4D1C-B9F7-33954D108B8A}" type="slidenum">
              <a:rPr lang="en-GB"/>
              <a:pPr/>
              <a:t>11</a:t>
            </a:fld>
            <a:endParaRPr lang="en-GB"/>
          </a:p>
        </p:txBody>
      </p:sp>
      <p:sp>
        <p:nvSpPr>
          <p:cNvPr id="29699" name="Text Box 1"/>
          <p:cNvSpPr txBox="1">
            <a:spLocks noChangeArrowheads="1"/>
          </p:cNvSpPr>
          <p:nvPr/>
        </p:nvSpPr>
        <p:spPr bwMode="auto">
          <a:xfrm>
            <a:off x="1371600" y="763588"/>
            <a:ext cx="5026025" cy="3768725"/>
          </a:xfrm>
          <a:prstGeom prst="rect">
            <a:avLst/>
          </a:prstGeom>
          <a:solidFill>
            <a:srgbClr val="FFFFFF"/>
          </a:solidFill>
          <a:ln w="9360">
            <a:solidFill>
              <a:srgbClr val="000000"/>
            </a:solidFill>
            <a:miter lim="800000"/>
            <a:headEnd/>
            <a:tailEnd/>
          </a:ln>
        </p:spPr>
        <p:txBody>
          <a:bodyPr wrap="none" anchor="ctr"/>
          <a:lstStyle/>
          <a:p>
            <a:endParaRPr lang="en-US">
              <a:ea typeface="DejaVu LGC Sans" charset="0"/>
              <a:cs typeface="DejaVu LGC Sans" charset="0"/>
            </a:endParaRPr>
          </a:p>
        </p:txBody>
      </p:sp>
      <p:sp>
        <p:nvSpPr>
          <p:cNvPr id="29700" name="Rectangle 2"/>
          <p:cNvSpPr txBox="1">
            <a:spLocks noGrp="1" noChangeArrowheads="1"/>
          </p:cNvSpPr>
          <p:nvPr>
            <p:ph type="body"/>
          </p:nvPr>
        </p:nvSpPr>
        <p:spPr>
          <a:xfrm>
            <a:off x="777875" y="4776788"/>
            <a:ext cx="6211888" cy="4519612"/>
          </a:xfrm>
          <a:noFill/>
          <a:ln/>
        </p:spPr>
        <p:txBody>
          <a:bodyPr wrap="none" anchor="ctr"/>
          <a:lstStyle/>
          <a:p>
            <a:r>
              <a:rPr lang="en-US" dirty="0" smtClean="0"/>
              <a:t>Case 3 is a CME missed by both STA and B in COR1….and</a:t>
            </a:r>
            <a:r>
              <a:rPr lang="en-US" baseline="0" dirty="0" smtClean="0"/>
              <a:t> was only observed by STA in COR2 and LASCO/C3….a shock and ICME, however, was detected by STB, followed by a HSS.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r>
              <a:rPr lang="en-US"/>
              <a:t>test</a:t>
            </a:r>
          </a:p>
        </p:txBody>
      </p:sp>
      <p:sp>
        <p:nvSpPr>
          <p:cNvPr id="5" name="Rectangle 4"/>
          <p:cNvSpPr>
            <a:spLocks noGrp="1" noChangeArrowheads="1"/>
          </p:cNvSpPr>
          <p:nvPr>
            <p:ph type="ftr" idx="11"/>
          </p:nvPr>
        </p:nvSpPr>
        <p:spPr>
          <a:ln/>
        </p:spPr>
        <p:txBody>
          <a:bodyPr/>
          <a:lstStyle>
            <a:lvl1pPr>
              <a:defRPr sz="1200">
                <a:solidFill>
                  <a:schemeClr val="accent2"/>
                </a:solidFill>
                <a:latin typeface="Arial" charset="0"/>
              </a:defRPr>
            </a:lvl1pPr>
          </a:lstStyle>
          <a:p>
            <a:r>
              <a:rPr lang="en-US"/>
              <a:t>Xie – STEREO SWG – Dublin – March 2010</a:t>
            </a:r>
            <a:endParaRPr lang="en-GB"/>
          </a:p>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r>
              <a:rPr lang="en-US"/>
              <a:t>test</a:t>
            </a:r>
          </a:p>
        </p:txBody>
      </p:sp>
      <p:sp>
        <p:nvSpPr>
          <p:cNvPr id="5" name="Rectangle 4"/>
          <p:cNvSpPr>
            <a:spLocks noGrp="1" noChangeArrowheads="1"/>
          </p:cNvSpPr>
          <p:nvPr>
            <p:ph type="ftr" idx="11"/>
          </p:nvPr>
        </p:nvSpPr>
        <p:spPr>
          <a:ln/>
        </p:spPr>
        <p:txBody>
          <a:bodyPr/>
          <a:lstStyle>
            <a:lvl1pPr>
              <a:defRPr sz="1200">
                <a:solidFill>
                  <a:schemeClr val="accent2"/>
                </a:solidFill>
                <a:latin typeface="Arial" charset="0"/>
              </a:defRPr>
            </a:lvl1pPr>
          </a:lstStyle>
          <a:p>
            <a:r>
              <a:rPr lang="en-US"/>
              <a:t>Xie – STEREO SWG – Dublin – March 2010</a:t>
            </a:r>
            <a:endParaRPr lang="en-GB"/>
          </a:p>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48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48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r>
              <a:rPr lang="en-US"/>
              <a:t>test</a:t>
            </a:r>
          </a:p>
        </p:txBody>
      </p:sp>
      <p:sp>
        <p:nvSpPr>
          <p:cNvPr id="5" name="Rectangle 4"/>
          <p:cNvSpPr>
            <a:spLocks noGrp="1" noChangeArrowheads="1"/>
          </p:cNvSpPr>
          <p:nvPr>
            <p:ph type="ftr" idx="11"/>
          </p:nvPr>
        </p:nvSpPr>
        <p:spPr>
          <a:ln/>
        </p:spPr>
        <p:txBody>
          <a:bodyPr/>
          <a:lstStyle>
            <a:lvl1pPr>
              <a:defRPr sz="1200">
                <a:solidFill>
                  <a:schemeClr val="accent2"/>
                </a:solidFill>
                <a:latin typeface="Arial" charset="0"/>
              </a:defRPr>
            </a:lvl1pPr>
          </a:lstStyle>
          <a:p>
            <a:r>
              <a:rPr lang="en-US"/>
              <a:t>Xie – STEREO SWG – Dublin – March 2010</a:t>
            </a:r>
            <a:endParaRPr lang="en-GB"/>
          </a:p>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r>
              <a:rPr lang="en-US"/>
              <a:t>test</a:t>
            </a:r>
          </a:p>
        </p:txBody>
      </p:sp>
      <p:sp>
        <p:nvSpPr>
          <p:cNvPr id="5" name="Rectangle 4"/>
          <p:cNvSpPr>
            <a:spLocks noGrp="1" noChangeArrowheads="1"/>
          </p:cNvSpPr>
          <p:nvPr>
            <p:ph type="ftr" idx="11"/>
          </p:nvPr>
        </p:nvSpPr>
        <p:spPr>
          <a:ln/>
        </p:spPr>
        <p:txBody>
          <a:bodyPr/>
          <a:lstStyle>
            <a:lvl1pPr>
              <a:defRPr sz="1200">
                <a:solidFill>
                  <a:schemeClr val="accent2"/>
                </a:solidFill>
                <a:latin typeface="Arial" charset="0"/>
              </a:defRPr>
            </a:lvl1pPr>
          </a:lstStyle>
          <a:p>
            <a:r>
              <a:rPr lang="en-US"/>
              <a:t>Xie – STEREO SWG – Dublin – March 2010</a:t>
            </a:r>
            <a:endParaRPr lang="en-GB"/>
          </a:p>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test</a:t>
            </a:r>
          </a:p>
        </p:txBody>
      </p:sp>
      <p:sp>
        <p:nvSpPr>
          <p:cNvPr id="5" name="Rectangle 4"/>
          <p:cNvSpPr>
            <a:spLocks noGrp="1" noChangeArrowheads="1"/>
          </p:cNvSpPr>
          <p:nvPr>
            <p:ph type="ftr" idx="11"/>
          </p:nvPr>
        </p:nvSpPr>
        <p:spPr>
          <a:ln/>
        </p:spPr>
        <p:txBody>
          <a:bodyPr/>
          <a:lstStyle>
            <a:lvl1pPr>
              <a:defRPr sz="1200">
                <a:solidFill>
                  <a:schemeClr val="accent2"/>
                </a:solidFill>
                <a:latin typeface="Arial" charset="0"/>
              </a:defRPr>
            </a:lvl1pPr>
          </a:lstStyle>
          <a:p>
            <a:r>
              <a:rPr lang="en-US"/>
              <a:t>Xie – STEREO SWG – Dublin – March 2010</a:t>
            </a:r>
            <a:endParaRPr lang="en-GB"/>
          </a:p>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r>
              <a:rPr lang="en-US"/>
              <a:t>test</a:t>
            </a:r>
          </a:p>
        </p:txBody>
      </p:sp>
      <p:sp>
        <p:nvSpPr>
          <p:cNvPr id="6" name="Rectangle 4"/>
          <p:cNvSpPr>
            <a:spLocks noGrp="1" noChangeArrowheads="1"/>
          </p:cNvSpPr>
          <p:nvPr>
            <p:ph type="ftr" idx="11"/>
          </p:nvPr>
        </p:nvSpPr>
        <p:spPr>
          <a:ln/>
        </p:spPr>
        <p:txBody>
          <a:bodyPr/>
          <a:lstStyle>
            <a:lvl1pPr>
              <a:defRPr sz="1200">
                <a:solidFill>
                  <a:schemeClr val="accent2"/>
                </a:solidFill>
                <a:latin typeface="Arial" charset="0"/>
              </a:defRPr>
            </a:lvl1pPr>
          </a:lstStyle>
          <a:p>
            <a:r>
              <a:rPr lang="en-US"/>
              <a:t>Xie – STEREO SWG – Dublin – March 2010</a:t>
            </a:r>
            <a:endParaRPr lang="en-GB"/>
          </a:p>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r>
              <a:rPr lang="en-US"/>
              <a:t>test</a:t>
            </a:r>
          </a:p>
        </p:txBody>
      </p:sp>
      <p:sp>
        <p:nvSpPr>
          <p:cNvPr id="8" name="Rectangle 4"/>
          <p:cNvSpPr>
            <a:spLocks noGrp="1" noChangeArrowheads="1"/>
          </p:cNvSpPr>
          <p:nvPr>
            <p:ph type="ftr" idx="11"/>
          </p:nvPr>
        </p:nvSpPr>
        <p:spPr>
          <a:ln/>
        </p:spPr>
        <p:txBody>
          <a:bodyPr/>
          <a:lstStyle>
            <a:lvl1pPr>
              <a:defRPr sz="1200">
                <a:solidFill>
                  <a:schemeClr val="accent2"/>
                </a:solidFill>
                <a:latin typeface="Arial" charset="0"/>
              </a:defRPr>
            </a:lvl1pPr>
          </a:lstStyle>
          <a:p>
            <a:r>
              <a:rPr lang="en-US"/>
              <a:t>Xie – STEREO SWG – Dublin – March 2010</a:t>
            </a:r>
            <a:endParaRPr lang="en-GB"/>
          </a:p>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r>
              <a:rPr lang="en-US"/>
              <a:t>test</a:t>
            </a:r>
          </a:p>
        </p:txBody>
      </p:sp>
      <p:sp>
        <p:nvSpPr>
          <p:cNvPr id="4" name="Rectangle 4"/>
          <p:cNvSpPr>
            <a:spLocks noGrp="1" noChangeArrowheads="1"/>
          </p:cNvSpPr>
          <p:nvPr>
            <p:ph type="ftr" idx="11"/>
          </p:nvPr>
        </p:nvSpPr>
        <p:spPr>
          <a:ln/>
        </p:spPr>
        <p:txBody>
          <a:bodyPr/>
          <a:lstStyle>
            <a:lvl1pPr>
              <a:defRPr sz="1200">
                <a:solidFill>
                  <a:schemeClr val="accent2"/>
                </a:solidFill>
                <a:latin typeface="Arial" charset="0"/>
              </a:defRPr>
            </a:lvl1pPr>
          </a:lstStyle>
          <a:p>
            <a:r>
              <a:rPr lang="en-US"/>
              <a:t>Xie – STEREO SWG – Dublin – March 2010</a:t>
            </a:r>
            <a:endParaRPr lang="en-GB"/>
          </a:p>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test</a:t>
            </a:r>
          </a:p>
        </p:txBody>
      </p:sp>
      <p:sp>
        <p:nvSpPr>
          <p:cNvPr id="3" name="Rectangle 4"/>
          <p:cNvSpPr>
            <a:spLocks noGrp="1" noChangeArrowheads="1"/>
          </p:cNvSpPr>
          <p:nvPr>
            <p:ph type="ftr" idx="11"/>
          </p:nvPr>
        </p:nvSpPr>
        <p:spPr>
          <a:ln/>
        </p:spPr>
        <p:txBody>
          <a:bodyPr/>
          <a:lstStyle>
            <a:lvl1pPr>
              <a:defRPr sz="1200">
                <a:solidFill>
                  <a:schemeClr val="accent2"/>
                </a:solidFill>
                <a:latin typeface="Arial" charset="0"/>
              </a:defRPr>
            </a:lvl1pPr>
          </a:lstStyle>
          <a:p>
            <a:r>
              <a:rPr lang="en-US"/>
              <a:t>Xie – STEREO SWG – Dublin – March 2010</a:t>
            </a:r>
            <a:endParaRPr lang="en-GB"/>
          </a:p>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r>
              <a:rPr lang="en-US"/>
              <a:t>test</a:t>
            </a:r>
          </a:p>
        </p:txBody>
      </p:sp>
      <p:sp>
        <p:nvSpPr>
          <p:cNvPr id="6" name="Rectangle 4"/>
          <p:cNvSpPr>
            <a:spLocks noGrp="1" noChangeArrowheads="1"/>
          </p:cNvSpPr>
          <p:nvPr>
            <p:ph type="ftr" idx="11"/>
          </p:nvPr>
        </p:nvSpPr>
        <p:spPr>
          <a:ln/>
        </p:spPr>
        <p:txBody>
          <a:bodyPr/>
          <a:lstStyle>
            <a:lvl1pPr>
              <a:defRPr sz="1200">
                <a:solidFill>
                  <a:schemeClr val="accent2"/>
                </a:solidFill>
                <a:latin typeface="Arial" charset="0"/>
              </a:defRPr>
            </a:lvl1pPr>
          </a:lstStyle>
          <a:p>
            <a:r>
              <a:rPr lang="en-US"/>
              <a:t>Xie – STEREO SWG – Dublin – March 2010</a:t>
            </a:r>
            <a:endParaRPr lang="en-GB"/>
          </a:p>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vert="horz" wrap="square" lIns="0" tIns="0" rIns="0" bIns="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r>
              <a:rPr lang="en-US"/>
              <a:t>test</a:t>
            </a:r>
          </a:p>
        </p:txBody>
      </p:sp>
      <p:sp>
        <p:nvSpPr>
          <p:cNvPr id="6" name="Rectangle 4"/>
          <p:cNvSpPr>
            <a:spLocks noGrp="1" noChangeArrowheads="1"/>
          </p:cNvSpPr>
          <p:nvPr>
            <p:ph type="ftr" idx="11"/>
          </p:nvPr>
        </p:nvSpPr>
        <p:spPr>
          <a:ln/>
        </p:spPr>
        <p:txBody>
          <a:bodyPr/>
          <a:lstStyle>
            <a:lvl1pPr>
              <a:defRPr sz="1200">
                <a:solidFill>
                  <a:schemeClr val="accent2"/>
                </a:solidFill>
                <a:latin typeface="Arial" charset="0"/>
              </a:defRPr>
            </a:lvl1pPr>
          </a:lstStyle>
          <a:p>
            <a:r>
              <a:rPr lang="en-US"/>
              <a:t>Xie – STEREO SWG – Dublin – March 2010</a:t>
            </a:r>
            <a:endParaRPr lang="en-GB"/>
          </a:p>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dt"/>
          </p:nvPr>
        </p:nvSpPr>
        <p:spPr bwMode="auto">
          <a:xfrm>
            <a:off x="503238" y="6886575"/>
            <a:ext cx="2339975" cy="512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defRPr sz="1400">
                <a:solidFill>
                  <a:srgbClr val="000000"/>
                </a:solidFill>
                <a:latin typeface="Times New Roman" charset="0"/>
              </a:defRPr>
            </a:lvl1pPr>
          </a:lstStyle>
          <a:p>
            <a:r>
              <a:rPr lang="en-US"/>
              <a:t>test</a:t>
            </a:r>
          </a:p>
        </p:txBody>
      </p:sp>
      <p:sp>
        <p:nvSpPr>
          <p:cNvPr id="1028" name="Rectangle 4"/>
          <p:cNvSpPr>
            <a:spLocks noGrp="1" noChangeArrowheads="1"/>
          </p:cNvSpPr>
          <p:nvPr>
            <p:ph type="ftr"/>
          </p:nvPr>
        </p:nvSpPr>
        <p:spPr bwMode="auto">
          <a:xfrm>
            <a:off x="3448050" y="6886575"/>
            <a:ext cx="3187700" cy="512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3000"/>
              </a:lnSpc>
              <a:defRPr sz="1400">
                <a:solidFill>
                  <a:srgbClr val="000000"/>
                </a:solidFill>
                <a:latin typeface="Times New Roman" charset="0"/>
              </a:defRPr>
            </a:lvl1pPr>
          </a:lstStyle>
          <a:p>
            <a:r>
              <a:rPr lang="en-US" sz="1200">
                <a:solidFill>
                  <a:schemeClr val="accent2"/>
                </a:solidFill>
              </a:rPr>
              <a:t>Xie – STEREO SWG – Dublin – March 2010</a:t>
            </a:r>
            <a:endParaRPr lang="en-GB" sz="1200">
              <a:solidFill>
                <a:schemeClr val="accent2"/>
              </a:solidFill>
            </a:endParaRPr>
          </a:p>
          <a:p>
            <a:endParaRPr lang="en-US"/>
          </a:p>
        </p:txBody>
      </p:sp>
      <p:sp>
        <p:nvSpPr>
          <p:cNvPr id="3079" name="Rectangle 7"/>
          <p:cNvSpPr>
            <a:spLocks noChangeArrowheads="1"/>
          </p:cNvSpPr>
          <p:nvPr userDrawn="1"/>
        </p:nvSpPr>
        <p:spPr bwMode="auto">
          <a:xfrm>
            <a:off x="6661150" y="7297738"/>
            <a:ext cx="3416300" cy="261937"/>
          </a:xfrm>
          <a:prstGeom prst="rect">
            <a:avLst/>
          </a:prstGeom>
          <a:noFill/>
          <a:ln w="9525">
            <a:noFill/>
            <a:miter lim="800000"/>
            <a:headEnd/>
            <a:tailEnd/>
          </a:ln>
          <a:effectLst/>
        </p:spPr>
        <p:txBody>
          <a:bodyPr>
            <a:spAutoFit/>
          </a:bodyPr>
          <a:lstStyle/>
          <a:p>
            <a:pPr>
              <a:lnSpc>
                <a:spcPct val="93000"/>
              </a:lnSpc>
              <a:spcBef>
                <a:spcPct val="50000"/>
              </a:spcBef>
            </a:pPr>
            <a:r>
              <a:rPr lang="en-US" sz="1200">
                <a:solidFill>
                  <a:schemeClr val="accent2"/>
                </a:solidFill>
              </a:rPr>
              <a:t>Xie – STEREO SWG – Dublin – March 2010</a:t>
            </a:r>
            <a:endParaRPr lang="en-US" sz="1400">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71000"/>
        </a:lnSpc>
        <a:spcBef>
          <a:spcPct val="0"/>
        </a:spcBef>
        <a:spcAft>
          <a:spcPct val="0"/>
        </a:spcAft>
        <a:buClr>
          <a:srgbClr val="000000"/>
        </a:buClr>
        <a:buSzPct val="45000"/>
        <a:buFont typeface="Wingdings" charset="2"/>
        <a:defRPr sz="4400">
          <a:solidFill>
            <a:srgbClr val="000000"/>
          </a:solidFill>
          <a:latin typeface="+mj-lt"/>
          <a:ea typeface="+mj-ea"/>
          <a:cs typeface="+mj-cs"/>
        </a:defRPr>
      </a:lvl1pPr>
      <a:lvl2pPr algn="ctr" defTabSz="457200" rtl="0" eaLnBrk="0" fontAlgn="base" hangingPunct="0">
        <a:lnSpc>
          <a:spcPct val="71000"/>
        </a:lnSpc>
        <a:spcBef>
          <a:spcPct val="0"/>
        </a:spcBef>
        <a:spcAft>
          <a:spcPct val="0"/>
        </a:spcAft>
        <a:buClr>
          <a:srgbClr val="000000"/>
        </a:buClr>
        <a:buSzPct val="45000"/>
        <a:buFont typeface="Wingdings" charset="2"/>
        <a:defRPr sz="4400">
          <a:solidFill>
            <a:srgbClr val="000000"/>
          </a:solidFill>
          <a:latin typeface="Arial" charset="0"/>
          <a:ea typeface="DejaVu LGC Sans" charset="0"/>
          <a:cs typeface="DejaVu LGC Sans" charset="0"/>
        </a:defRPr>
      </a:lvl2pPr>
      <a:lvl3pPr algn="ctr" defTabSz="457200" rtl="0" eaLnBrk="0" fontAlgn="base" hangingPunct="0">
        <a:lnSpc>
          <a:spcPct val="71000"/>
        </a:lnSpc>
        <a:spcBef>
          <a:spcPct val="0"/>
        </a:spcBef>
        <a:spcAft>
          <a:spcPct val="0"/>
        </a:spcAft>
        <a:buClr>
          <a:srgbClr val="000000"/>
        </a:buClr>
        <a:buSzPct val="45000"/>
        <a:buFont typeface="Wingdings" charset="2"/>
        <a:defRPr sz="4400">
          <a:solidFill>
            <a:srgbClr val="000000"/>
          </a:solidFill>
          <a:latin typeface="Arial" charset="0"/>
          <a:ea typeface="DejaVu LGC Sans" charset="0"/>
          <a:cs typeface="DejaVu LGC Sans" charset="0"/>
        </a:defRPr>
      </a:lvl3pPr>
      <a:lvl4pPr algn="ctr" defTabSz="457200" rtl="0" eaLnBrk="0" fontAlgn="base" hangingPunct="0">
        <a:lnSpc>
          <a:spcPct val="71000"/>
        </a:lnSpc>
        <a:spcBef>
          <a:spcPct val="0"/>
        </a:spcBef>
        <a:spcAft>
          <a:spcPct val="0"/>
        </a:spcAft>
        <a:buClr>
          <a:srgbClr val="000000"/>
        </a:buClr>
        <a:buSzPct val="45000"/>
        <a:buFont typeface="Wingdings" charset="2"/>
        <a:defRPr sz="4400">
          <a:solidFill>
            <a:srgbClr val="000000"/>
          </a:solidFill>
          <a:latin typeface="Arial" charset="0"/>
          <a:ea typeface="DejaVu LGC Sans" charset="0"/>
          <a:cs typeface="DejaVu LGC Sans" charset="0"/>
        </a:defRPr>
      </a:lvl4pPr>
      <a:lvl5pPr algn="ctr" defTabSz="457200" rtl="0" eaLnBrk="0" fontAlgn="base" hangingPunct="0">
        <a:lnSpc>
          <a:spcPct val="71000"/>
        </a:lnSpc>
        <a:spcBef>
          <a:spcPct val="0"/>
        </a:spcBef>
        <a:spcAft>
          <a:spcPct val="0"/>
        </a:spcAft>
        <a:buClr>
          <a:srgbClr val="000000"/>
        </a:buClr>
        <a:buSzPct val="45000"/>
        <a:buFont typeface="Wingdings" charset="2"/>
        <a:defRPr sz="4400">
          <a:solidFill>
            <a:srgbClr val="000000"/>
          </a:solidFill>
          <a:latin typeface="Arial" charset="0"/>
          <a:ea typeface="DejaVu LGC Sans" charset="0"/>
          <a:cs typeface="DejaVu LGC Sans" charset="0"/>
        </a:defRPr>
      </a:lvl5pPr>
      <a:lvl6pPr marL="457200" algn="ctr" defTabSz="457200" rtl="0" fontAlgn="base" hangingPunct="0">
        <a:lnSpc>
          <a:spcPct val="71000"/>
        </a:lnSpc>
        <a:spcBef>
          <a:spcPct val="0"/>
        </a:spcBef>
        <a:spcAft>
          <a:spcPct val="0"/>
        </a:spcAft>
        <a:buClr>
          <a:srgbClr val="000000"/>
        </a:buClr>
        <a:buSzPct val="45000"/>
        <a:buFont typeface="Wingdings" charset="2"/>
        <a:defRPr sz="4400">
          <a:solidFill>
            <a:srgbClr val="000000"/>
          </a:solidFill>
          <a:latin typeface="Arial" charset="0"/>
          <a:ea typeface="DejaVu LGC Sans" charset="0"/>
          <a:cs typeface="DejaVu LGC Sans" charset="0"/>
        </a:defRPr>
      </a:lvl6pPr>
      <a:lvl7pPr marL="914400" algn="ctr" defTabSz="457200" rtl="0" fontAlgn="base" hangingPunct="0">
        <a:lnSpc>
          <a:spcPct val="71000"/>
        </a:lnSpc>
        <a:spcBef>
          <a:spcPct val="0"/>
        </a:spcBef>
        <a:spcAft>
          <a:spcPct val="0"/>
        </a:spcAft>
        <a:buClr>
          <a:srgbClr val="000000"/>
        </a:buClr>
        <a:buSzPct val="45000"/>
        <a:buFont typeface="Wingdings" charset="2"/>
        <a:defRPr sz="4400">
          <a:solidFill>
            <a:srgbClr val="000000"/>
          </a:solidFill>
          <a:latin typeface="Arial" charset="0"/>
          <a:ea typeface="DejaVu LGC Sans" charset="0"/>
          <a:cs typeface="DejaVu LGC Sans" charset="0"/>
        </a:defRPr>
      </a:lvl7pPr>
      <a:lvl8pPr marL="1371600" algn="ctr" defTabSz="457200" rtl="0" fontAlgn="base" hangingPunct="0">
        <a:lnSpc>
          <a:spcPct val="71000"/>
        </a:lnSpc>
        <a:spcBef>
          <a:spcPct val="0"/>
        </a:spcBef>
        <a:spcAft>
          <a:spcPct val="0"/>
        </a:spcAft>
        <a:buClr>
          <a:srgbClr val="000000"/>
        </a:buClr>
        <a:buSzPct val="45000"/>
        <a:buFont typeface="Wingdings" charset="2"/>
        <a:defRPr sz="4400">
          <a:solidFill>
            <a:srgbClr val="000000"/>
          </a:solidFill>
          <a:latin typeface="Arial" charset="0"/>
          <a:ea typeface="DejaVu LGC Sans" charset="0"/>
          <a:cs typeface="DejaVu LGC Sans" charset="0"/>
        </a:defRPr>
      </a:lvl8pPr>
      <a:lvl9pPr marL="1828800" algn="ctr" defTabSz="457200" rtl="0" fontAlgn="base" hangingPunct="0">
        <a:lnSpc>
          <a:spcPct val="71000"/>
        </a:lnSpc>
        <a:spcBef>
          <a:spcPct val="0"/>
        </a:spcBef>
        <a:spcAft>
          <a:spcPct val="0"/>
        </a:spcAft>
        <a:buClr>
          <a:srgbClr val="000000"/>
        </a:buClr>
        <a:buSzPct val="45000"/>
        <a:buFont typeface="Wingdings" charset="2"/>
        <a:defRPr sz="4400">
          <a:solidFill>
            <a:srgbClr val="000000"/>
          </a:solidFill>
          <a:latin typeface="Arial" charset="0"/>
          <a:ea typeface="DejaVu LGC Sans" charset="0"/>
          <a:cs typeface="DejaVu LGC Sans" charset="0"/>
        </a:defRPr>
      </a:lvl9pPr>
    </p:titleStyle>
    <p:bodyStyle>
      <a:lvl1pPr marL="425450" indent="-320675" algn="l" defTabSz="457200" rtl="0" eaLnBrk="0" fontAlgn="base" hangingPunct="0">
        <a:lnSpc>
          <a:spcPct val="71000"/>
        </a:lnSpc>
        <a:spcBef>
          <a:spcPct val="0"/>
        </a:spcBef>
        <a:spcAft>
          <a:spcPts val="1425"/>
        </a:spcAft>
        <a:buClr>
          <a:srgbClr val="000000"/>
        </a:buClr>
        <a:buSzPct val="45000"/>
        <a:buFont typeface="Wingdings" charset="2"/>
        <a:buChar char=""/>
        <a:defRPr sz="3200">
          <a:solidFill>
            <a:srgbClr val="000000"/>
          </a:solidFill>
          <a:latin typeface="+mn-lt"/>
          <a:ea typeface="+mn-ea"/>
          <a:cs typeface="+mn-cs"/>
        </a:defRPr>
      </a:lvl1pPr>
      <a:lvl2pPr marL="857250" indent="-285750" algn="l" defTabSz="457200" rtl="0" eaLnBrk="0" fontAlgn="base" hangingPunct="0">
        <a:lnSpc>
          <a:spcPct val="71000"/>
        </a:lnSpc>
        <a:spcBef>
          <a:spcPct val="0"/>
        </a:spcBef>
        <a:spcAft>
          <a:spcPts val="1138"/>
        </a:spcAft>
        <a:buClr>
          <a:srgbClr val="000000"/>
        </a:buClr>
        <a:buSzPct val="75000"/>
        <a:buFont typeface="Symbol" pitchFamily="16" charset="2"/>
        <a:buChar char=""/>
        <a:defRPr sz="2800">
          <a:solidFill>
            <a:srgbClr val="000000"/>
          </a:solidFill>
          <a:latin typeface="+mn-lt"/>
          <a:ea typeface="+mn-ea"/>
          <a:cs typeface="+mn-cs"/>
        </a:defRPr>
      </a:lvl2pPr>
      <a:lvl3pPr marL="1289050" indent="-212725" algn="l" defTabSz="457200" rtl="0" eaLnBrk="0" fontAlgn="base" hangingPunct="0">
        <a:lnSpc>
          <a:spcPct val="71000"/>
        </a:lnSpc>
        <a:spcBef>
          <a:spcPct val="0"/>
        </a:spcBef>
        <a:spcAft>
          <a:spcPts val="850"/>
        </a:spcAft>
        <a:buClr>
          <a:srgbClr val="000000"/>
        </a:buClr>
        <a:buSzPct val="45000"/>
        <a:buFont typeface="Wingdings" charset="2"/>
        <a:buChar char=""/>
        <a:defRPr sz="2400">
          <a:solidFill>
            <a:srgbClr val="000000"/>
          </a:solidFill>
          <a:latin typeface="+mn-lt"/>
          <a:ea typeface="+mn-ea"/>
          <a:cs typeface="+mn-cs"/>
        </a:defRPr>
      </a:lvl3pPr>
      <a:lvl4pPr marL="1720850" indent="-209550" algn="l" defTabSz="457200" rtl="0" eaLnBrk="0" fontAlgn="base" hangingPunct="0">
        <a:lnSpc>
          <a:spcPct val="71000"/>
        </a:lnSpc>
        <a:spcBef>
          <a:spcPct val="0"/>
        </a:spcBef>
        <a:spcAft>
          <a:spcPts val="575"/>
        </a:spcAft>
        <a:buClr>
          <a:srgbClr val="000000"/>
        </a:buClr>
        <a:buSzPct val="75000"/>
        <a:buFont typeface="Symbol" pitchFamily="16" charset="2"/>
        <a:buChar char=""/>
        <a:defRPr sz="2000">
          <a:solidFill>
            <a:srgbClr val="000000"/>
          </a:solidFill>
          <a:latin typeface="+mn-lt"/>
          <a:ea typeface="+mn-ea"/>
          <a:cs typeface="+mn-cs"/>
        </a:defRPr>
      </a:lvl4pPr>
      <a:lvl5pPr marL="2152650" indent="-211138" algn="l" defTabSz="457200" rtl="0" eaLnBrk="0" fontAlgn="base" hangingPunct="0">
        <a:lnSpc>
          <a:spcPct val="71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5pPr>
      <a:lvl6pPr marL="2609850" indent="-211138" algn="l" defTabSz="457200" rtl="0" fontAlgn="base" hangingPunct="0">
        <a:lnSpc>
          <a:spcPct val="71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6pPr>
      <a:lvl7pPr marL="3067050" indent="-211138" algn="l" defTabSz="457200" rtl="0" fontAlgn="base" hangingPunct="0">
        <a:lnSpc>
          <a:spcPct val="71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7pPr>
      <a:lvl8pPr marL="3524250" indent="-211138" algn="l" defTabSz="457200" rtl="0" fontAlgn="base" hangingPunct="0">
        <a:lnSpc>
          <a:spcPct val="71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8pPr>
      <a:lvl9pPr marL="3981450" indent="-211138" algn="l" defTabSz="457200" rtl="0" fontAlgn="base" hangingPunct="0">
        <a:lnSpc>
          <a:spcPct val="71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http://www-ssc.igpp.ucla.edu/forms/stereo/stereo_level_3.html" TargetMode="Externa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http://cdaw.gsfc.nasa.gov/CME_list/index.html" TargetMode="External"/><Relationship Id="rId5" Type="http://schemas.openxmlformats.org/officeDocument/2006/relationships/hyperlink" Target="http://cor1.gsfc.nasa.gov/catalog/" TargetMode="External"/><Relationship Id="rId4" Type="http://schemas.openxmlformats.org/officeDocument/2006/relationships/oleObject" Target="../embeddings/Microsoft_Office_Excel_97-2003_Worksheet2.xls"/></Relationships>
</file>

<file path=ppt/slides/_rels/slide2.xml.rels><?xml version="1.0" encoding="UTF-8" standalone="yes"?>
<Relationships xmlns="http://schemas.openxmlformats.org/package/2006/relationships"><Relationship Id="rId8" Type="http://schemas.openxmlformats.org/officeDocument/2006/relationships/hyperlink" Target="http://omniweb.gsfc.nasa.gov/form/dx1.html" TargetMode="External"/><Relationship Id="rId3" Type="http://schemas.openxmlformats.org/officeDocument/2006/relationships/hyperlink" Target="http://cor1.gsfc.nasa.gov/catalog/" TargetMode="External"/><Relationship Id="rId7" Type="http://schemas.openxmlformats.org/officeDocument/2006/relationships/hyperlink" Target="http://aten.igpp.ucla.edu/forms/stereo/ascii_PLASTIC_1m_new.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ssc.igpp.ucla.edu/forms/stereo/stereo_level_3.html" TargetMode="External"/><Relationship Id="rId5" Type="http://schemas.openxmlformats.org/officeDocument/2006/relationships/hyperlink" Target="http://stereo-ssc.nascom.nasa.gov/cgi-bin/images" TargetMode="External"/><Relationship Id="rId4" Type="http://schemas.openxmlformats.org/officeDocument/2006/relationships/hyperlink" Target="http://cdaw.gsfc.nasa.gov/CME_list/index.html" TargetMode="External"/><Relationship Id="rId9" Type="http://schemas.openxmlformats.org/officeDocument/2006/relationships/hyperlink" Target="http://www.srl.caltech.edu/ACE/AS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457200" y="762000"/>
            <a:ext cx="8991600" cy="1746250"/>
          </a:xfrm>
          <a:prstGeom prst="rect">
            <a:avLst/>
          </a:prstGeom>
          <a:noFill/>
          <a:ln w="9525">
            <a:noFill/>
            <a:miter lim="800000"/>
            <a:headEnd/>
            <a:tailEnd/>
          </a:ln>
        </p:spPr>
        <p:txBody>
          <a:bodyPr lIns="90000" tIns="46800" rIns="90000" bIns="46800" anchor="ctr"/>
          <a:lstStyle/>
          <a:p>
            <a:pPr algn="ctr">
              <a:lnSpc>
                <a:spcPct val="97000"/>
              </a:lnSpc>
              <a:buSzPct val="9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a:solidFill>
                  <a:schemeClr val="accent2"/>
                </a:solidFill>
                <a:cs typeface="Times New Roman" charset="0"/>
              </a:rPr>
              <a:t>Low Mass Coronal Mass Ejections Missed by STEREO </a:t>
            </a:r>
            <a:r>
              <a:rPr lang="en-US" sz="3600" b="1" dirty="0" smtClean="0">
                <a:solidFill>
                  <a:schemeClr val="accent2"/>
                </a:solidFill>
                <a:cs typeface="Times New Roman" charset="0"/>
              </a:rPr>
              <a:t>A/B or LASCO and  Associated ICMEs</a:t>
            </a:r>
            <a:endParaRPr lang="en-GB" sz="3600" b="1" dirty="0">
              <a:solidFill>
                <a:schemeClr val="accent2"/>
              </a:solidFill>
              <a:cs typeface="Times New Roman" charset="0"/>
            </a:endParaRPr>
          </a:p>
        </p:txBody>
      </p:sp>
      <p:sp>
        <p:nvSpPr>
          <p:cNvPr id="5125" name="Rectangle 5"/>
          <p:cNvSpPr>
            <a:spLocks noChangeArrowheads="1"/>
          </p:cNvSpPr>
          <p:nvPr/>
        </p:nvSpPr>
        <p:spPr bwMode="auto">
          <a:xfrm>
            <a:off x="1828800" y="3124200"/>
            <a:ext cx="5638800" cy="2286000"/>
          </a:xfrm>
          <a:prstGeom prst="rect">
            <a:avLst/>
          </a:prstGeom>
          <a:noFill/>
          <a:ln w="9525">
            <a:noFill/>
            <a:miter lim="800000"/>
            <a:headEnd/>
            <a:tailEnd/>
          </a:ln>
        </p:spPr>
        <p:txBody>
          <a:bodyPr lIns="90000" tIns="46800" rIns="90000" bIns="46800"/>
          <a:lstStyle/>
          <a:p>
            <a:pPr marL="342900" indent="-342900" algn="ctr">
              <a:lnSpc>
                <a:spcPct val="97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solidFill>
                  <a:schemeClr val="accent2"/>
                </a:solidFill>
                <a:cs typeface="Times New Roman" charset="0"/>
              </a:rPr>
              <a:t>H. Xie</a:t>
            </a:r>
            <a:r>
              <a:rPr lang="en-US" sz="2400" baseline="30000" dirty="0">
                <a:solidFill>
                  <a:schemeClr val="accent2"/>
                </a:solidFill>
                <a:cs typeface="Times New Roman" charset="0"/>
              </a:rPr>
              <a:t>1,2</a:t>
            </a:r>
            <a:r>
              <a:rPr lang="en-US" sz="2400" dirty="0">
                <a:solidFill>
                  <a:schemeClr val="accent2"/>
                </a:solidFill>
                <a:cs typeface="Times New Roman" charset="0"/>
              </a:rPr>
              <a:t>, O. C. St. Cyr</a:t>
            </a:r>
            <a:r>
              <a:rPr lang="en-US" sz="2400" baseline="30000" dirty="0">
                <a:solidFill>
                  <a:schemeClr val="accent2"/>
                </a:solidFill>
                <a:cs typeface="Times New Roman" charset="0"/>
              </a:rPr>
              <a:t>2</a:t>
            </a:r>
            <a:r>
              <a:rPr lang="en-US" sz="2400" dirty="0">
                <a:solidFill>
                  <a:schemeClr val="accent2"/>
                </a:solidFill>
                <a:cs typeface="Times New Roman" charset="0"/>
              </a:rPr>
              <a:t>, N. Gopalswamy</a:t>
            </a:r>
            <a:r>
              <a:rPr lang="en-US" sz="2400" baseline="30000" dirty="0">
                <a:solidFill>
                  <a:schemeClr val="accent2"/>
                </a:solidFill>
                <a:cs typeface="Times New Roman" charset="0"/>
              </a:rPr>
              <a:t>2</a:t>
            </a:r>
            <a:endParaRPr lang="en-US" sz="2400" dirty="0">
              <a:solidFill>
                <a:schemeClr val="accent2"/>
              </a:solidFill>
              <a:cs typeface="Times New Roman" charset="0"/>
            </a:endParaRPr>
          </a:p>
          <a:p>
            <a:pPr marL="342900" indent="-342900" algn="ctr">
              <a:lnSpc>
                <a:spcPct val="97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solidFill>
                  <a:schemeClr val="accent2"/>
                </a:solidFill>
                <a:cs typeface="Times New Roman" charset="0"/>
              </a:rPr>
              <a:t>and J. Davila </a:t>
            </a:r>
            <a:r>
              <a:rPr lang="en-US" sz="2400" baseline="30000" dirty="0">
                <a:solidFill>
                  <a:schemeClr val="accent2"/>
                </a:solidFill>
                <a:cs typeface="Times New Roman" charset="0"/>
              </a:rPr>
              <a:t>2</a:t>
            </a:r>
            <a:endParaRPr lang="en-US" sz="2400" dirty="0">
              <a:solidFill>
                <a:schemeClr val="accent2"/>
              </a:solidFill>
              <a:cs typeface="Times New Roman" charset="0"/>
            </a:endParaRPr>
          </a:p>
          <a:p>
            <a:pPr marL="342900" indent="-342900" algn="ctr">
              <a:lnSpc>
                <a:spcPct val="97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aseline="30000" dirty="0">
                <a:solidFill>
                  <a:schemeClr val="accent2"/>
                </a:solidFill>
                <a:cs typeface="Times New Roman" charset="0"/>
              </a:rPr>
              <a:t>1</a:t>
            </a:r>
            <a:r>
              <a:rPr lang="en-US" sz="2400" dirty="0">
                <a:solidFill>
                  <a:schemeClr val="accent2"/>
                </a:solidFill>
                <a:cs typeface="Times New Roman" charset="0"/>
              </a:rPr>
              <a:t>CUA</a:t>
            </a:r>
          </a:p>
          <a:p>
            <a:pPr marL="342900" indent="-342900" algn="ctr">
              <a:lnSpc>
                <a:spcPct val="97000"/>
              </a:lnSpc>
              <a:spcBef>
                <a:spcPts val="5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aseline="30000" dirty="0">
                <a:solidFill>
                  <a:schemeClr val="accent2"/>
                </a:solidFill>
                <a:cs typeface="Times New Roman" charset="0"/>
              </a:rPr>
              <a:t>2</a:t>
            </a:r>
            <a:r>
              <a:rPr lang="en-US" sz="2400" dirty="0">
                <a:solidFill>
                  <a:schemeClr val="accent2"/>
                </a:solidFill>
                <a:cs typeface="Times New Roman" charset="0"/>
              </a:rPr>
              <a:t>NASA/GSFC</a:t>
            </a:r>
          </a:p>
          <a:p>
            <a:pPr marL="342900" indent="-342900" algn="ctr">
              <a:spcBef>
                <a:spcPts val="4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57200" y="838200"/>
            <a:ext cx="3200400" cy="1447800"/>
          </a:xfrm>
          <a:prstGeom prst="rect">
            <a:avLst/>
          </a:prstGeom>
          <a:noFill/>
          <a:ln w="9525">
            <a:noFill/>
            <a:round/>
            <a:headEnd/>
            <a:tailEnd/>
          </a:ln>
        </p:spPr>
        <p:txBody>
          <a:bodyPr lIns="90000" tIns="45000" rIns="90000" bIns="4500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In situ STA      (PLASTIC)</a:t>
            </a:r>
            <a:r>
              <a:rPr lang="ar-SA" sz="1600">
                <a:solidFill>
                  <a:srgbClr val="000000"/>
                </a:solidFill>
                <a:cs typeface="Arial" charset="0"/>
              </a:rPr>
              <a:t>‏</a:t>
            </a:r>
            <a:endParaRPr lang="en-GB" sz="1600">
              <a:solidFill>
                <a:srgbClr val="000000"/>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Shock: 2009/01/25 19:22 </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ICME: 01/25 22:00 ~ 01/27 05:00</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DT: 31 hr Bmax: 11.5 nT</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Vmax: 400 km/s</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Nice B-rotation, low Beta</a:t>
            </a:r>
          </a:p>
        </p:txBody>
      </p:sp>
      <p:pic>
        <p:nvPicPr>
          <p:cNvPr id="16387" name="Picture 2"/>
          <p:cNvPicPr>
            <a:picLocks noChangeAspect="1" noChangeArrowheads="1"/>
          </p:cNvPicPr>
          <p:nvPr/>
        </p:nvPicPr>
        <p:blipFill>
          <a:blip r:embed="rId3" cstate="print"/>
          <a:srcRect/>
          <a:stretch>
            <a:fillRect/>
          </a:stretch>
        </p:blipFill>
        <p:spPr bwMode="auto">
          <a:xfrm>
            <a:off x="457200" y="2286000"/>
            <a:ext cx="3886200" cy="4572000"/>
          </a:xfrm>
          <a:prstGeom prst="rect">
            <a:avLst/>
          </a:prstGeom>
          <a:noFill/>
          <a:ln w="9525">
            <a:noFill/>
            <a:round/>
            <a:headEnd/>
            <a:tailEnd/>
          </a:ln>
        </p:spPr>
      </p:pic>
      <p:sp>
        <p:nvSpPr>
          <p:cNvPr id="16388" name="Text Box 3"/>
          <p:cNvSpPr txBox="1">
            <a:spLocks noChangeArrowheads="1"/>
          </p:cNvSpPr>
          <p:nvPr/>
        </p:nvSpPr>
        <p:spPr bwMode="auto">
          <a:xfrm>
            <a:off x="457200" y="838200"/>
            <a:ext cx="3200400" cy="1447800"/>
          </a:xfrm>
          <a:prstGeom prst="rect">
            <a:avLst/>
          </a:prstGeom>
          <a:noFill/>
          <a:ln w="9525">
            <a:noFill/>
            <a:round/>
            <a:headEnd/>
            <a:tailEnd/>
          </a:ln>
        </p:spPr>
        <p:txBody>
          <a:bodyPr lIns="90000" tIns="45000" rIns="90000" bIns="4500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chemeClr val="accent2"/>
                </a:solidFill>
              </a:rPr>
              <a:t>In situ STA      (PLASTIC)</a:t>
            </a:r>
            <a:r>
              <a:rPr lang="ar-SA" sz="1600" dirty="0">
                <a:solidFill>
                  <a:schemeClr val="accent2"/>
                </a:solidFill>
                <a:cs typeface="Arial" charset="0"/>
              </a:rPr>
              <a:t>‏</a:t>
            </a:r>
            <a:endParaRPr lang="en-GB" sz="1600" dirty="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chemeClr val="accent2"/>
                </a:solidFill>
              </a:rPr>
              <a:t>Shock: 2009/01/25 19:22 </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chemeClr val="accent2"/>
                </a:solidFill>
              </a:rPr>
              <a:t>ICME: 01/25 22:00 ~ 01/27 05:00</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chemeClr val="accent2"/>
                </a:solidFill>
              </a:rPr>
              <a:t>DT: 31 </a:t>
            </a:r>
            <a:r>
              <a:rPr lang="en-GB" sz="1600" dirty="0" smtClean="0">
                <a:solidFill>
                  <a:schemeClr val="accent2"/>
                </a:solidFill>
              </a:rPr>
              <a:t>hr </a:t>
            </a:r>
            <a:r>
              <a:rPr lang="en-GB" sz="1600" dirty="0" err="1">
                <a:solidFill>
                  <a:schemeClr val="accent2"/>
                </a:solidFill>
              </a:rPr>
              <a:t>Bmax</a:t>
            </a:r>
            <a:r>
              <a:rPr lang="en-GB" sz="1600" dirty="0">
                <a:solidFill>
                  <a:schemeClr val="accent2"/>
                </a:solidFill>
              </a:rPr>
              <a:t>: 11.5 </a:t>
            </a:r>
            <a:r>
              <a:rPr lang="en-GB" sz="1600" dirty="0" err="1" smtClean="0">
                <a:solidFill>
                  <a:schemeClr val="accent2"/>
                </a:solidFill>
              </a:rPr>
              <a:t>nT</a:t>
            </a:r>
            <a:endParaRPr lang="en-GB" sz="1600" dirty="0" smtClean="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err="1" smtClean="0">
                <a:solidFill>
                  <a:schemeClr val="accent2"/>
                </a:solidFill>
              </a:rPr>
              <a:t>Vmax</a:t>
            </a:r>
            <a:r>
              <a:rPr lang="en-GB" sz="1600" dirty="0" smtClean="0">
                <a:solidFill>
                  <a:schemeClr val="accent2"/>
                </a:solidFill>
              </a:rPr>
              <a:t>: 400 km/s</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smtClean="0">
                <a:solidFill>
                  <a:schemeClr val="accent2"/>
                </a:solidFill>
              </a:rPr>
              <a:t>Nice </a:t>
            </a:r>
            <a:r>
              <a:rPr lang="en-GB" sz="1600" dirty="0">
                <a:solidFill>
                  <a:schemeClr val="accent2"/>
                </a:solidFill>
              </a:rPr>
              <a:t>B-rotation, low Beta</a:t>
            </a:r>
          </a:p>
        </p:txBody>
      </p:sp>
      <p:pic>
        <p:nvPicPr>
          <p:cNvPr id="16389" name="Picture 4"/>
          <p:cNvPicPr>
            <a:picLocks noChangeAspect="1" noChangeArrowheads="1"/>
          </p:cNvPicPr>
          <p:nvPr/>
        </p:nvPicPr>
        <p:blipFill>
          <a:blip r:embed="rId4" cstate="print"/>
          <a:srcRect/>
          <a:stretch>
            <a:fillRect/>
          </a:stretch>
        </p:blipFill>
        <p:spPr bwMode="auto">
          <a:xfrm>
            <a:off x="4800600" y="2286000"/>
            <a:ext cx="4572000" cy="4572000"/>
          </a:xfrm>
          <a:prstGeom prst="rect">
            <a:avLst/>
          </a:prstGeom>
          <a:noFill/>
          <a:ln w="9525">
            <a:noFill/>
            <a:round/>
            <a:headEnd/>
            <a:tailEnd/>
          </a:ln>
        </p:spPr>
      </p:pic>
      <p:sp>
        <p:nvSpPr>
          <p:cNvPr id="6" name="Text Box 3"/>
          <p:cNvSpPr txBox="1">
            <a:spLocks noChangeArrowheads="1"/>
          </p:cNvSpPr>
          <p:nvPr/>
        </p:nvSpPr>
        <p:spPr bwMode="auto">
          <a:xfrm>
            <a:off x="5345112" y="884237"/>
            <a:ext cx="3200400" cy="1447800"/>
          </a:xfrm>
          <a:prstGeom prst="rect">
            <a:avLst/>
          </a:prstGeom>
          <a:noFill/>
          <a:ln w="9525">
            <a:noFill/>
            <a:round/>
            <a:headEnd/>
            <a:tailEnd/>
          </a:ln>
        </p:spPr>
        <p:txBody>
          <a:bodyPr lIns="90000" tIns="45000" rIns="90000" bIns="4500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chemeClr val="accent2"/>
                </a:solidFill>
              </a:rPr>
              <a:t>In situ </a:t>
            </a:r>
            <a:r>
              <a:rPr lang="en-GB" sz="1600" dirty="0" smtClean="0">
                <a:solidFill>
                  <a:schemeClr val="accent2"/>
                </a:solidFill>
              </a:rPr>
              <a:t>L1 sc      (OMNI)</a:t>
            </a:r>
            <a:r>
              <a:rPr lang="ar-SA" sz="1600" dirty="0">
                <a:solidFill>
                  <a:schemeClr val="accent2"/>
                </a:solidFill>
                <a:cs typeface="Arial" charset="0"/>
              </a:rPr>
              <a:t>‏</a:t>
            </a:r>
            <a:endParaRPr lang="en-GB" sz="1600" dirty="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chemeClr val="accent2"/>
                </a:solidFill>
              </a:rPr>
              <a:t>Shock: 2009/01/25 </a:t>
            </a:r>
            <a:r>
              <a:rPr lang="en-GB" sz="1600" dirty="0" smtClean="0">
                <a:solidFill>
                  <a:schemeClr val="accent2"/>
                </a:solidFill>
              </a:rPr>
              <a:t>20:52 </a:t>
            </a:r>
            <a:endParaRPr lang="en-GB" sz="1600" dirty="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chemeClr val="accent2"/>
                </a:solidFill>
              </a:rPr>
              <a:t>ICME: </a:t>
            </a:r>
            <a:r>
              <a:rPr lang="en-GB" sz="1600" dirty="0" smtClean="0">
                <a:solidFill>
                  <a:schemeClr val="accent2"/>
                </a:solidFill>
              </a:rPr>
              <a:t>01/26 06:00 </a:t>
            </a:r>
            <a:r>
              <a:rPr lang="en-GB" sz="1600" dirty="0">
                <a:solidFill>
                  <a:schemeClr val="accent2"/>
                </a:solidFill>
              </a:rPr>
              <a:t>~ </a:t>
            </a:r>
            <a:r>
              <a:rPr lang="en-GB" sz="1600" dirty="0" smtClean="0">
                <a:solidFill>
                  <a:schemeClr val="accent2"/>
                </a:solidFill>
              </a:rPr>
              <a:t>01/26 16:00</a:t>
            </a:r>
            <a:endParaRPr lang="en-GB" sz="1600" dirty="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chemeClr val="accent2"/>
                </a:solidFill>
              </a:rPr>
              <a:t>DT: 31 hr </a:t>
            </a:r>
            <a:r>
              <a:rPr lang="en-GB" sz="1600" dirty="0" smtClean="0">
                <a:solidFill>
                  <a:schemeClr val="accent2"/>
                </a:solidFill>
              </a:rPr>
              <a:t> </a:t>
            </a:r>
            <a:r>
              <a:rPr lang="en-GB" sz="1600" dirty="0" err="1" smtClean="0">
                <a:solidFill>
                  <a:schemeClr val="accent2"/>
                </a:solidFill>
              </a:rPr>
              <a:t>Bmax</a:t>
            </a:r>
            <a:r>
              <a:rPr lang="en-GB" sz="1600" dirty="0">
                <a:solidFill>
                  <a:schemeClr val="accent2"/>
                </a:solidFill>
              </a:rPr>
              <a:t>: 9</a:t>
            </a:r>
            <a:r>
              <a:rPr lang="en-GB" sz="1600" dirty="0" smtClean="0">
                <a:solidFill>
                  <a:schemeClr val="accent2"/>
                </a:solidFill>
              </a:rPr>
              <a:t>.5 </a:t>
            </a:r>
            <a:r>
              <a:rPr lang="en-GB" sz="1600" dirty="0" err="1">
                <a:solidFill>
                  <a:schemeClr val="accent2"/>
                </a:solidFill>
              </a:rPr>
              <a:t>nT</a:t>
            </a:r>
            <a:endParaRPr lang="en-GB" sz="1600" dirty="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err="1">
                <a:solidFill>
                  <a:schemeClr val="accent2"/>
                </a:solidFill>
              </a:rPr>
              <a:t>Vmax</a:t>
            </a:r>
            <a:r>
              <a:rPr lang="en-GB" sz="1600" dirty="0">
                <a:solidFill>
                  <a:schemeClr val="accent2"/>
                </a:solidFill>
              </a:rPr>
              <a:t>: 400 km/s</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chemeClr val="accent2"/>
                </a:solidFill>
              </a:rPr>
              <a:t>Nice B-rotation, low Beta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print"/>
          <a:srcRect/>
          <a:stretch>
            <a:fillRect/>
          </a:stretch>
        </p:blipFill>
        <p:spPr bwMode="auto">
          <a:xfrm>
            <a:off x="163512" y="2484437"/>
            <a:ext cx="2725737" cy="2797175"/>
          </a:xfrm>
          <a:prstGeom prst="rect">
            <a:avLst/>
          </a:prstGeom>
          <a:noFill/>
          <a:ln w="9525">
            <a:noFill/>
            <a:round/>
            <a:headEnd/>
            <a:tailEnd/>
          </a:ln>
        </p:spPr>
      </p:pic>
      <p:pic>
        <p:nvPicPr>
          <p:cNvPr id="11267" name="Picture 2"/>
          <p:cNvPicPr>
            <a:picLocks noChangeAspect="1" noChangeArrowheads="1"/>
          </p:cNvPicPr>
          <p:nvPr/>
        </p:nvPicPr>
        <p:blipFill>
          <a:blip r:embed="rId4" cstate="print"/>
          <a:srcRect/>
          <a:stretch>
            <a:fillRect/>
          </a:stretch>
        </p:blipFill>
        <p:spPr bwMode="auto">
          <a:xfrm>
            <a:off x="2906712" y="2484437"/>
            <a:ext cx="2743200" cy="2743200"/>
          </a:xfrm>
          <a:prstGeom prst="rect">
            <a:avLst/>
          </a:prstGeom>
          <a:noFill/>
          <a:ln w="9525">
            <a:noFill/>
            <a:round/>
            <a:headEnd/>
            <a:tailEnd/>
          </a:ln>
        </p:spPr>
      </p:pic>
      <p:pic>
        <p:nvPicPr>
          <p:cNvPr id="11268" name="Picture 3"/>
          <p:cNvPicPr>
            <a:picLocks noChangeAspect="1" noChangeArrowheads="1"/>
          </p:cNvPicPr>
          <p:nvPr/>
        </p:nvPicPr>
        <p:blipFill>
          <a:blip r:embed="rId5" cstate="print"/>
          <a:srcRect/>
          <a:stretch>
            <a:fillRect/>
          </a:stretch>
        </p:blipFill>
        <p:spPr bwMode="auto">
          <a:xfrm>
            <a:off x="5737225" y="1112837"/>
            <a:ext cx="4343400" cy="6172200"/>
          </a:xfrm>
          <a:prstGeom prst="rect">
            <a:avLst/>
          </a:prstGeom>
          <a:noFill/>
          <a:ln w="9525">
            <a:noFill/>
            <a:round/>
            <a:headEnd/>
            <a:tailEnd/>
          </a:ln>
        </p:spPr>
      </p:pic>
      <p:sp>
        <p:nvSpPr>
          <p:cNvPr id="11269" name="Text Box 4"/>
          <p:cNvSpPr txBox="1">
            <a:spLocks noChangeArrowheads="1"/>
          </p:cNvSpPr>
          <p:nvPr/>
        </p:nvSpPr>
        <p:spPr bwMode="auto">
          <a:xfrm>
            <a:off x="468312" y="5532437"/>
            <a:ext cx="5257800" cy="2027238"/>
          </a:xfrm>
          <a:prstGeom prst="rect">
            <a:avLst/>
          </a:prstGeom>
          <a:noFill/>
          <a:ln w="9525">
            <a:noFill/>
            <a:round/>
            <a:headEnd/>
            <a:tailEnd/>
          </a:ln>
        </p:spPr>
        <p:txBody>
          <a:bodyPr lIns="90000" tIns="45000" rIns="90000" bIns="4500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chemeClr val="accent2"/>
                </a:solidFill>
              </a:rPr>
              <a:t>In situ STB     (PLASTIC)</a:t>
            </a:r>
            <a:r>
              <a:rPr lang="ar-SA" sz="1400" dirty="0" smtClean="0">
                <a:solidFill>
                  <a:schemeClr val="accent2"/>
                </a:solidFill>
                <a:cs typeface="Arial" charset="0"/>
              </a:rPr>
              <a:t>‏</a:t>
            </a:r>
            <a:endParaRPr lang="en-GB" sz="1400" dirty="0" smtClean="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chemeClr val="accent2"/>
                </a:solidFill>
              </a:rPr>
              <a:t>Shock: 2008/12/07 ~03:46 </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chemeClr val="accent2"/>
                </a:solidFill>
              </a:rPr>
              <a:t>ICME: 12/07 17:00 ~ 12/08 22:00 </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chemeClr val="accent2"/>
                </a:solidFill>
              </a:rPr>
              <a:t>DT: 29 hr </a:t>
            </a:r>
            <a:r>
              <a:rPr lang="en-GB" sz="1400" dirty="0" err="1" smtClean="0">
                <a:solidFill>
                  <a:schemeClr val="accent2"/>
                </a:solidFill>
              </a:rPr>
              <a:t>Bmax</a:t>
            </a:r>
            <a:r>
              <a:rPr lang="en-GB" sz="1400" dirty="0" smtClean="0">
                <a:solidFill>
                  <a:schemeClr val="accent2"/>
                </a:solidFill>
              </a:rPr>
              <a:t>: 19 </a:t>
            </a:r>
            <a:r>
              <a:rPr lang="en-GB" sz="1400" dirty="0" err="1" smtClean="0">
                <a:solidFill>
                  <a:schemeClr val="accent2"/>
                </a:solidFill>
              </a:rPr>
              <a:t>nT</a:t>
            </a:r>
            <a:endParaRPr lang="en-GB" sz="1400" dirty="0" smtClean="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err="1" smtClean="0">
                <a:solidFill>
                  <a:schemeClr val="accent2"/>
                </a:solidFill>
              </a:rPr>
              <a:t>Vmax</a:t>
            </a:r>
            <a:r>
              <a:rPr lang="en-GB" sz="1400" dirty="0" smtClean="0">
                <a:solidFill>
                  <a:schemeClr val="accent2"/>
                </a:solidFill>
              </a:rPr>
              <a:t>: 350 km/s</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solidFill>
                  <a:schemeClr val="accent2"/>
                </a:solidFill>
              </a:rPr>
              <a:t>Nice B rotation; compressed by a HSS at the rear of ICME</a:t>
            </a:r>
          </a:p>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400" dirty="0">
              <a:solidFill>
                <a:schemeClr val="accent2"/>
              </a:solidFill>
            </a:endParaRPr>
          </a:p>
        </p:txBody>
      </p:sp>
      <p:sp>
        <p:nvSpPr>
          <p:cNvPr id="11270" name="Rectangle 6"/>
          <p:cNvSpPr>
            <a:spLocks noChangeArrowheads="1"/>
          </p:cNvSpPr>
          <p:nvPr/>
        </p:nvSpPr>
        <p:spPr bwMode="auto">
          <a:xfrm>
            <a:off x="457200" y="228600"/>
            <a:ext cx="9383712" cy="1465658"/>
          </a:xfrm>
          <a:prstGeom prst="rect">
            <a:avLst/>
          </a:prstGeom>
          <a:noFill/>
          <a:ln w="9525">
            <a:noFill/>
            <a:miter lim="800000"/>
            <a:headEnd/>
            <a:tailEnd/>
          </a:ln>
          <a:effectLst/>
        </p:spPr>
        <p:txBody>
          <a:bodyPr wrap="square">
            <a:spAutoFit/>
          </a:bodyPr>
          <a:lstStyle/>
          <a:p>
            <a:pPr>
              <a:lnSpc>
                <a:spcPct val="97000"/>
              </a:lnSpc>
              <a:buSzPct val="100000"/>
            </a:pPr>
            <a:r>
              <a:rPr lang="en-GB" sz="3200" b="1" dirty="0" smtClean="0">
                <a:solidFill>
                  <a:schemeClr val="accent2"/>
                </a:solidFill>
              </a:rPr>
              <a:t>CASE 3:  a CME missed by COR1 and COR2-B</a:t>
            </a:r>
            <a:endParaRPr lang="en-GB" sz="2800" dirty="0" smtClean="0">
              <a:solidFill>
                <a:schemeClr val="accent2"/>
              </a:solidFill>
            </a:endParaRPr>
          </a:p>
          <a:p>
            <a:pPr>
              <a:lnSpc>
                <a:spcPct val="97000"/>
              </a:lnSpc>
              <a:buSzPct val="100000"/>
            </a:pPr>
            <a:r>
              <a:rPr lang="en-GB" sz="2000" dirty="0" smtClean="0">
                <a:solidFill>
                  <a:schemeClr val="accent2"/>
                </a:solidFill>
              </a:rPr>
              <a:t>CME</a:t>
            </a:r>
            <a:r>
              <a:rPr lang="en-GB" sz="2000" dirty="0">
                <a:solidFill>
                  <a:schemeClr val="accent2"/>
                </a:solidFill>
              </a:rPr>
              <a:t>:  </a:t>
            </a:r>
            <a:r>
              <a:rPr lang="en-GB" sz="2000" dirty="0" smtClean="0">
                <a:solidFill>
                  <a:schemeClr val="accent2"/>
                </a:solidFill>
              </a:rPr>
              <a:t>2008/12/01</a:t>
            </a:r>
            <a:r>
              <a:rPr lang="en-GB" sz="2000" dirty="0">
                <a:solidFill>
                  <a:schemeClr val="accent2"/>
                </a:solidFill>
              </a:rPr>
              <a:t> </a:t>
            </a:r>
            <a:r>
              <a:rPr lang="en-GB" sz="2000" dirty="0" smtClean="0">
                <a:solidFill>
                  <a:schemeClr val="accent2"/>
                </a:solidFill>
              </a:rPr>
              <a:t>not seen </a:t>
            </a:r>
            <a:r>
              <a:rPr lang="en-GB" sz="2000" dirty="0">
                <a:solidFill>
                  <a:schemeClr val="accent2"/>
                </a:solidFill>
              </a:rPr>
              <a:t>by </a:t>
            </a:r>
            <a:r>
              <a:rPr lang="en-GB" sz="2000" dirty="0" smtClean="0">
                <a:solidFill>
                  <a:schemeClr val="accent2"/>
                </a:solidFill>
              </a:rPr>
              <a:t>B (W02)</a:t>
            </a:r>
          </a:p>
          <a:p>
            <a:pPr>
              <a:lnSpc>
                <a:spcPct val="97000"/>
              </a:lnSpc>
              <a:buSzPct val="100000"/>
            </a:pPr>
            <a:r>
              <a:rPr lang="en-GB" sz="2000" dirty="0" smtClean="0">
                <a:solidFill>
                  <a:schemeClr val="accent2"/>
                </a:solidFill>
              </a:rPr>
              <a:t>LASCO(E41), A(E83) COR2 only</a:t>
            </a:r>
          </a:p>
          <a:p>
            <a:pPr>
              <a:lnSpc>
                <a:spcPct val="97000"/>
              </a:lnSpc>
              <a:buSzPct val="100000"/>
            </a:pPr>
            <a:r>
              <a:rPr lang="en-GB" sz="2000" dirty="0" smtClean="0">
                <a:solidFill>
                  <a:schemeClr val="accent2"/>
                </a:solidFill>
              </a:rPr>
              <a:t>Speed: 227 km/s</a:t>
            </a:r>
            <a:r>
              <a:rPr lang="en-GB" sz="1400" dirty="0" smtClean="0">
                <a:solidFill>
                  <a:srgbClr val="000000"/>
                </a:solidFill>
              </a:rPr>
              <a:t> </a:t>
            </a:r>
            <a:endParaRPr lang="en-GB" sz="1400" dirty="0">
              <a:solidFill>
                <a:srgbClr val="000000"/>
              </a:solidFill>
            </a:endParaRPr>
          </a:p>
        </p:txBody>
      </p:sp>
      <p:sp>
        <p:nvSpPr>
          <p:cNvPr id="7" name="Text Box 5"/>
          <p:cNvSpPr txBox="1">
            <a:spLocks noChangeArrowheads="1"/>
          </p:cNvSpPr>
          <p:nvPr/>
        </p:nvSpPr>
        <p:spPr bwMode="auto">
          <a:xfrm>
            <a:off x="773112" y="2027237"/>
            <a:ext cx="1985962" cy="322262"/>
          </a:xfrm>
          <a:prstGeom prst="rect">
            <a:avLst/>
          </a:prstGeom>
          <a:noFill/>
          <a:ln w="9525">
            <a:noFill/>
            <a:round/>
            <a:headEnd/>
            <a:tailEnd/>
          </a:ln>
        </p:spPr>
        <p:txBody>
          <a:bodyPr lIns="90000" tIns="45000" rIns="90000" bIns="4500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chemeClr val="tx1"/>
                </a:solidFill>
              </a:rPr>
              <a:t>A (E83)</a:t>
            </a:r>
            <a:endParaRPr lang="en-GB" b="1" dirty="0">
              <a:solidFill>
                <a:schemeClr val="tx1"/>
              </a:solidFill>
            </a:endParaRPr>
          </a:p>
        </p:txBody>
      </p:sp>
      <p:sp>
        <p:nvSpPr>
          <p:cNvPr id="8" name="Text Box 5"/>
          <p:cNvSpPr txBox="1">
            <a:spLocks noChangeArrowheads="1"/>
          </p:cNvSpPr>
          <p:nvPr/>
        </p:nvSpPr>
        <p:spPr bwMode="auto">
          <a:xfrm>
            <a:off x="3744912" y="2027237"/>
            <a:ext cx="1985962" cy="322262"/>
          </a:xfrm>
          <a:prstGeom prst="rect">
            <a:avLst/>
          </a:prstGeom>
          <a:noFill/>
          <a:ln w="9525">
            <a:noFill/>
            <a:round/>
            <a:headEnd/>
            <a:tailEnd/>
          </a:ln>
        </p:spPr>
        <p:txBody>
          <a:bodyPr lIns="90000" tIns="45000" rIns="90000" bIns="4500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chemeClr val="tx1"/>
                </a:solidFill>
              </a:rPr>
              <a:t>LASCO (E41)</a:t>
            </a:r>
            <a:endParaRPr lang="en-GB"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a:spLocks noChangeArrowheads="1"/>
          </p:cNvSpPr>
          <p:nvPr/>
        </p:nvSpPr>
        <p:spPr bwMode="auto">
          <a:xfrm>
            <a:off x="457200" y="427038"/>
            <a:ext cx="8229600" cy="715962"/>
          </a:xfrm>
          <a:prstGeom prst="rect">
            <a:avLst/>
          </a:prstGeom>
          <a:noFill/>
          <a:ln w="9525">
            <a:noFill/>
            <a:round/>
            <a:headEnd/>
            <a:tailEnd/>
          </a:ln>
        </p:spPr>
        <p:txBody>
          <a:bodyPr lIns="90000" tIns="46800" rIns="90000" bIns="46800" anchor="ctr"/>
          <a:lstStyle/>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chemeClr val="accent2"/>
                </a:solidFill>
              </a:rPr>
              <a:t>Table 1: ICME disturbance date &amp; time;  CME date, time and location;  and shock (</a:t>
            </a:r>
            <a:r>
              <a:rPr lang="en-GB" sz="2400" dirty="0" err="1" smtClean="0">
                <a:solidFill>
                  <a:schemeClr val="accent2"/>
                </a:solidFill>
              </a:rPr>
              <a:t>dtb</a:t>
            </a:r>
            <a:r>
              <a:rPr lang="en-GB" sz="2400" dirty="0" smtClean="0">
                <a:solidFill>
                  <a:schemeClr val="accent2"/>
                </a:solidFill>
              </a:rPr>
              <a:t>) travel time </a:t>
            </a:r>
            <a:endParaRPr lang="en-GB" sz="2400" dirty="0">
              <a:solidFill>
                <a:schemeClr val="accent2"/>
              </a:solidFill>
            </a:endParaRPr>
          </a:p>
        </p:txBody>
      </p:sp>
      <p:graphicFrame>
        <p:nvGraphicFramePr>
          <p:cNvPr id="2050" name="Object 1024"/>
          <p:cNvGraphicFramePr>
            <a:graphicFrameLocks noChangeAspect="1"/>
          </p:cNvGraphicFramePr>
          <p:nvPr/>
        </p:nvGraphicFramePr>
        <p:xfrm>
          <a:off x="544512" y="1570037"/>
          <a:ext cx="7572375" cy="3571875"/>
        </p:xfrm>
        <a:graphic>
          <a:graphicData uri="http://schemas.openxmlformats.org/presentationml/2006/ole">
            <p:oleObj spid="_x0000_s2050" name="Worksheet" r:id="rId4" imgW="8943840" imgH="4218840" progId="Excel.Sheet.8">
              <p:embed/>
            </p:oleObj>
          </a:graphicData>
        </a:graphic>
      </p:graphicFrame>
      <p:sp>
        <p:nvSpPr>
          <p:cNvPr id="4" name="Rectangle 3"/>
          <p:cNvSpPr/>
          <p:nvPr/>
        </p:nvSpPr>
        <p:spPr>
          <a:xfrm>
            <a:off x="620712" y="5456237"/>
            <a:ext cx="8229600" cy="655051"/>
          </a:xfrm>
          <a:prstGeom prst="rect">
            <a:avLst/>
          </a:prstGeom>
        </p:spPr>
        <p:txBody>
          <a:bodyPr wrap="square">
            <a:spAutoFit/>
          </a:bodyPr>
          <a:lstStyle/>
          <a:p>
            <a:pPr marL="425450" indent="-320675">
              <a:lnSpc>
                <a:spcPct val="90000"/>
              </a:lnSpc>
              <a:spcBef>
                <a:spcPts val="500"/>
              </a:spcBef>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GB" dirty="0" smtClean="0">
                <a:solidFill>
                  <a:schemeClr val="accent2"/>
                </a:solidFill>
              </a:rPr>
              <a:t>Ref: UCLA  ICME list (2007/09 ~ 2009/01):</a:t>
            </a:r>
          </a:p>
          <a:p>
            <a:pPr marL="425450" indent="-320675">
              <a:lnSpc>
                <a:spcPct val="90000"/>
              </a:lnSpc>
              <a:spcBef>
                <a:spcPts val="500"/>
              </a:spcBef>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GB" dirty="0" smtClean="0">
                <a:solidFill>
                  <a:schemeClr val="accent2"/>
                </a:solidFill>
              </a:rPr>
              <a:t>     </a:t>
            </a:r>
            <a:r>
              <a:rPr lang="en-GB" u="sng" dirty="0" smtClean="0">
                <a:solidFill>
                  <a:schemeClr val="accent2"/>
                </a:solidFill>
                <a:hlinkClick r:id="rId5"/>
              </a:rPr>
              <a:t>http://www-ssc.igpp.ucla.edu/forms/stereo/stereo_level_3.html</a:t>
            </a:r>
            <a:endParaRPr lang="en-GB" u="sng" dirty="0" smtClean="0">
              <a:solidFill>
                <a:schemeClr val="accent2"/>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cygwin\home\Hong\swg\icme_vtdt.gif"/>
          <p:cNvPicPr>
            <a:picLocks noChangeAspect="1" noChangeArrowheads="1"/>
          </p:cNvPicPr>
          <p:nvPr/>
        </p:nvPicPr>
        <p:blipFill>
          <a:blip r:embed="rId3" cstate="print"/>
          <a:srcRect/>
          <a:stretch>
            <a:fillRect/>
          </a:stretch>
        </p:blipFill>
        <p:spPr bwMode="auto">
          <a:xfrm>
            <a:off x="620712" y="3246437"/>
            <a:ext cx="7807325" cy="2819400"/>
          </a:xfrm>
          <a:prstGeom prst="rect">
            <a:avLst/>
          </a:prstGeom>
          <a:noFill/>
        </p:spPr>
      </p:pic>
      <p:sp>
        <p:nvSpPr>
          <p:cNvPr id="4" name="Rectangle 3"/>
          <p:cNvSpPr/>
          <p:nvPr/>
        </p:nvSpPr>
        <p:spPr>
          <a:xfrm>
            <a:off x="468312" y="350837"/>
            <a:ext cx="3260829" cy="491225"/>
          </a:xfrm>
          <a:prstGeom prst="rect">
            <a:avLst/>
          </a:prstGeom>
        </p:spPr>
        <p:txBody>
          <a:bodyPr wrap="none">
            <a:spAutoFit/>
          </a:bodyPr>
          <a:lstStyle/>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solidFill>
                  <a:schemeClr val="accent2"/>
                </a:solidFill>
              </a:rPr>
              <a:t>Statistical results</a:t>
            </a:r>
          </a:p>
        </p:txBody>
      </p:sp>
      <p:sp>
        <p:nvSpPr>
          <p:cNvPr id="5" name="Rectangle 4"/>
          <p:cNvSpPr/>
          <p:nvPr/>
        </p:nvSpPr>
        <p:spPr>
          <a:xfrm>
            <a:off x="544512" y="884237"/>
            <a:ext cx="8458200" cy="2241639"/>
          </a:xfrm>
          <a:prstGeom prst="rect">
            <a:avLst/>
          </a:prstGeom>
        </p:spPr>
        <p:txBody>
          <a:bodyPr wrap="square">
            <a:spAutoFit/>
          </a:bodyPr>
          <a:lstStyle/>
          <a:p>
            <a:pPr>
              <a:lnSpc>
                <a:spcPct val="97000"/>
              </a:lnSpc>
              <a:buSzPct val="100000"/>
            </a:pPr>
            <a:r>
              <a:rPr lang="en-GB" dirty="0" smtClean="0">
                <a:solidFill>
                  <a:schemeClr val="accent2"/>
                </a:solidFill>
              </a:rPr>
              <a:t>  </a:t>
            </a:r>
          </a:p>
          <a:p>
            <a:pPr>
              <a:lnSpc>
                <a:spcPct val="97000"/>
              </a:lnSpc>
              <a:buSzPct val="100000"/>
              <a:buFont typeface="Arial" pitchFamily="34" charset="0"/>
              <a:buChar char="•"/>
            </a:pPr>
            <a:r>
              <a:rPr lang="en-GB" dirty="0">
                <a:solidFill>
                  <a:schemeClr val="accent2"/>
                </a:solidFill>
              </a:rPr>
              <a:t> </a:t>
            </a:r>
            <a:r>
              <a:rPr lang="en-GB" dirty="0" smtClean="0">
                <a:solidFill>
                  <a:schemeClr val="accent2"/>
                </a:solidFill>
              </a:rPr>
              <a:t>Most ICMEs are associated with faint CMEs missed either by STA or B (15 out </a:t>
            </a:r>
          </a:p>
          <a:p>
            <a:pPr>
              <a:lnSpc>
                <a:spcPct val="97000"/>
              </a:lnSpc>
              <a:buSzPct val="100000"/>
            </a:pPr>
            <a:r>
              <a:rPr lang="en-GB" dirty="0" smtClean="0">
                <a:solidFill>
                  <a:schemeClr val="accent2"/>
                </a:solidFill>
              </a:rPr>
              <a:t>    of 17), red bars in left panel,  7 missed by A and 8 missed by B;     </a:t>
            </a:r>
          </a:p>
          <a:p>
            <a:pPr>
              <a:lnSpc>
                <a:spcPct val="97000"/>
              </a:lnSpc>
              <a:buSzPct val="100000"/>
            </a:pPr>
            <a:r>
              <a:rPr lang="en-GB" dirty="0" smtClean="0">
                <a:solidFill>
                  <a:schemeClr val="accent2"/>
                </a:solidFill>
              </a:rPr>
              <a:t>    2 CMEs (grey bars in left panel) are bright.</a:t>
            </a:r>
          </a:p>
          <a:p>
            <a:pPr>
              <a:lnSpc>
                <a:spcPct val="97000"/>
              </a:lnSpc>
              <a:buSzPct val="100000"/>
              <a:buFont typeface="Arial" pitchFamily="34" charset="0"/>
              <a:buChar char="•"/>
            </a:pPr>
            <a:r>
              <a:rPr lang="en-GB" dirty="0" smtClean="0">
                <a:solidFill>
                  <a:schemeClr val="accent2"/>
                </a:solidFill>
              </a:rPr>
              <a:t>  12 of 17 ICMEs are preceded by shocks</a:t>
            </a:r>
          </a:p>
          <a:p>
            <a:pPr>
              <a:lnSpc>
                <a:spcPct val="97000"/>
              </a:lnSpc>
              <a:buSzPct val="100000"/>
              <a:buFont typeface="Arial" pitchFamily="34" charset="0"/>
              <a:buChar char="•"/>
            </a:pPr>
            <a:r>
              <a:rPr lang="en-GB" dirty="0" smtClean="0">
                <a:solidFill>
                  <a:schemeClr val="accent2"/>
                </a:solidFill>
              </a:rPr>
              <a:t>  Average speed of 15 faint CMEs: 229 km/s (left )</a:t>
            </a:r>
          </a:p>
          <a:p>
            <a:pPr>
              <a:lnSpc>
                <a:spcPct val="97000"/>
              </a:lnSpc>
              <a:buSzPct val="100000"/>
              <a:buFont typeface="Arial" pitchFamily="34" charset="0"/>
              <a:buChar char="•"/>
            </a:pPr>
            <a:r>
              <a:rPr lang="en-GB" dirty="0" smtClean="0">
                <a:solidFill>
                  <a:schemeClr val="accent2"/>
                </a:solidFill>
              </a:rPr>
              <a:t>  Average CME-driven shock or disturbance travel time: 111 hrs (middle)</a:t>
            </a:r>
          </a:p>
          <a:p>
            <a:pPr>
              <a:lnSpc>
                <a:spcPct val="97000"/>
              </a:lnSpc>
              <a:buSzPct val="100000"/>
              <a:buFont typeface="Arial" pitchFamily="34" charset="0"/>
              <a:buChar char="•"/>
            </a:pPr>
            <a:r>
              <a:rPr lang="en-GB" dirty="0" smtClean="0">
                <a:solidFill>
                  <a:schemeClr val="accent2"/>
                </a:solidFill>
              </a:rPr>
              <a:t>  The predicted travel time error by ESA: 12 hr (right) </a:t>
            </a:r>
            <a:endParaRPr lang="en-GB" dirty="0">
              <a:solidFill>
                <a:schemeClr val="accent2"/>
              </a:solidFill>
            </a:endParaRPr>
          </a:p>
        </p:txBody>
      </p:sp>
      <p:sp>
        <p:nvSpPr>
          <p:cNvPr id="6" name="Rectangle 5"/>
          <p:cNvSpPr/>
          <p:nvPr/>
        </p:nvSpPr>
        <p:spPr>
          <a:xfrm>
            <a:off x="696912" y="6751637"/>
            <a:ext cx="8229600" cy="360996"/>
          </a:xfrm>
          <a:prstGeom prst="rect">
            <a:avLst/>
          </a:prstGeom>
        </p:spPr>
        <p:txBody>
          <a:bodyPr wrap="square">
            <a:spAutoFit/>
          </a:bodyPr>
          <a:lstStyle/>
          <a:p>
            <a:pPr>
              <a:lnSpc>
                <a:spcPct val="97000"/>
              </a:lnSpc>
              <a:buSzPct val="100000"/>
            </a:pPr>
            <a:r>
              <a:rPr lang="en-GB" dirty="0" smtClean="0">
                <a:solidFill>
                  <a:schemeClr val="accent2"/>
                </a:solidFill>
              </a:rPr>
              <a:t>Ref: ESA--Empirical Shock Arrival model(</a:t>
            </a:r>
            <a:r>
              <a:rPr lang="en-GB" dirty="0" err="1" smtClean="0">
                <a:solidFill>
                  <a:schemeClr val="accent2"/>
                </a:solidFill>
              </a:rPr>
              <a:t>Gopalswamy</a:t>
            </a:r>
            <a:r>
              <a:rPr lang="en-GB" dirty="0" smtClean="0">
                <a:solidFill>
                  <a:schemeClr val="accent2"/>
                </a:solidFill>
              </a:rPr>
              <a:t> et al., 2005)</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srcRect/>
          <a:stretch>
            <a:fillRect/>
          </a:stretch>
        </p:blipFill>
        <p:spPr bwMode="auto">
          <a:xfrm>
            <a:off x="4365625" y="808037"/>
            <a:ext cx="5715000" cy="3048000"/>
          </a:xfrm>
          <a:prstGeom prst="rect">
            <a:avLst/>
          </a:prstGeom>
          <a:noFill/>
          <a:ln w="9525">
            <a:noFill/>
            <a:round/>
            <a:headEnd/>
            <a:tailEnd/>
          </a:ln>
        </p:spPr>
      </p:pic>
      <p:pic>
        <p:nvPicPr>
          <p:cNvPr id="3" name="Picture 1"/>
          <p:cNvPicPr>
            <a:picLocks noChangeAspect="1" noChangeArrowheads="1"/>
          </p:cNvPicPr>
          <p:nvPr/>
        </p:nvPicPr>
        <p:blipFill>
          <a:blip r:embed="rId4" cstate="print"/>
          <a:srcRect/>
          <a:stretch>
            <a:fillRect/>
          </a:stretch>
        </p:blipFill>
        <p:spPr bwMode="auto">
          <a:xfrm>
            <a:off x="4518025" y="4313237"/>
            <a:ext cx="5562600" cy="2587625"/>
          </a:xfrm>
          <a:prstGeom prst="rect">
            <a:avLst/>
          </a:prstGeom>
          <a:noFill/>
          <a:ln w="9525">
            <a:noFill/>
            <a:round/>
            <a:headEnd/>
            <a:tailEnd/>
          </a:ln>
        </p:spPr>
      </p:pic>
      <p:sp>
        <p:nvSpPr>
          <p:cNvPr id="4" name="Rectangle 3"/>
          <p:cNvSpPr/>
          <p:nvPr/>
        </p:nvSpPr>
        <p:spPr>
          <a:xfrm>
            <a:off x="0" y="0"/>
            <a:ext cx="4354512" cy="1588127"/>
          </a:xfrm>
          <a:prstGeom prst="rect">
            <a:avLst/>
          </a:prstGeom>
        </p:spPr>
        <p:txBody>
          <a:bodyPr wrap="square">
            <a:spAutoFit/>
          </a:bodyPr>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solidFill>
                  <a:schemeClr val="accent2"/>
                </a:solidFill>
              </a:rPr>
              <a:t>Statistics: </a:t>
            </a: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chemeClr val="accent2"/>
                </a:solidFill>
              </a:rPr>
              <a:t>CME missing rate &amp; CME total rate </a:t>
            </a:r>
          </a:p>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200" dirty="0" smtClean="0">
              <a:solidFill>
                <a:schemeClr val="accent2"/>
              </a:solidFill>
            </a:endParaRPr>
          </a:p>
        </p:txBody>
      </p:sp>
      <p:sp>
        <p:nvSpPr>
          <p:cNvPr id="5" name="Rectangle 4"/>
          <p:cNvSpPr/>
          <p:nvPr/>
        </p:nvSpPr>
        <p:spPr>
          <a:xfrm>
            <a:off x="239712" y="1798637"/>
            <a:ext cx="3810000" cy="3316292"/>
          </a:xfrm>
          <a:prstGeom prst="rect">
            <a:avLst/>
          </a:prstGeom>
        </p:spPr>
        <p:txBody>
          <a:bodyPr wrap="square">
            <a:spAutoFit/>
          </a:bodyPr>
          <a:lstStyle/>
          <a:p>
            <a:pPr>
              <a:lnSpc>
                <a:spcPct val="97000"/>
              </a:lnSpc>
              <a:buSzPct val="100000"/>
              <a:buFont typeface="Arial" pitchFamily="34" charset="0"/>
              <a:buChar char="•"/>
            </a:pPr>
            <a:r>
              <a:rPr lang="en-GB" dirty="0" smtClean="0">
                <a:solidFill>
                  <a:schemeClr val="accent2"/>
                </a:solidFill>
              </a:rPr>
              <a:t>The missing rate reaches </a:t>
            </a:r>
          </a:p>
          <a:p>
            <a:pPr>
              <a:lnSpc>
                <a:spcPct val="97000"/>
              </a:lnSpc>
              <a:buSzPct val="100000"/>
            </a:pPr>
            <a:r>
              <a:rPr lang="en-GB" dirty="0" smtClean="0">
                <a:solidFill>
                  <a:schemeClr val="accent2"/>
                </a:solidFill>
              </a:rPr>
              <a:t>  maximum of ~ 0.4 CMEs/day </a:t>
            </a:r>
          </a:p>
          <a:p>
            <a:pPr>
              <a:lnSpc>
                <a:spcPct val="97000"/>
              </a:lnSpc>
              <a:buSzPct val="100000"/>
            </a:pPr>
            <a:r>
              <a:rPr lang="en-GB" dirty="0" smtClean="0">
                <a:solidFill>
                  <a:schemeClr val="accent2"/>
                </a:solidFill>
              </a:rPr>
              <a:t>  when A-B separation angle is  ~100 degrees on Jun-2009.</a:t>
            </a:r>
          </a:p>
          <a:p>
            <a:pPr>
              <a:lnSpc>
                <a:spcPct val="97000"/>
              </a:lnSpc>
              <a:buSzPct val="100000"/>
              <a:buFont typeface="Arial" pitchFamily="34" charset="0"/>
              <a:buChar char="•"/>
            </a:pPr>
            <a:r>
              <a:rPr lang="en-GB" dirty="0" smtClean="0">
                <a:solidFill>
                  <a:schemeClr val="accent2"/>
                </a:solidFill>
              </a:rPr>
              <a:t>CME total rate around Jun-09 is </a:t>
            </a:r>
          </a:p>
          <a:p>
            <a:pPr>
              <a:lnSpc>
                <a:spcPct val="97000"/>
              </a:lnSpc>
              <a:buSzPct val="100000"/>
            </a:pPr>
            <a:r>
              <a:rPr lang="en-GB" dirty="0" smtClean="0">
                <a:solidFill>
                  <a:schemeClr val="accent2"/>
                </a:solidFill>
              </a:rPr>
              <a:t>   overrated due to A &amp; B  has larger </a:t>
            </a:r>
          </a:p>
          <a:p>
            <a:pPr>
              <a:lnSpc>
                <a:spcPct val="97000"/>
              </a:lnSpc>
              <a:buSzPct val="100000"/>
            </a:pPr>
            <a:r>
              <a:rPr lang="en-GB" dirty="0" smtClean="0">
                <a:solidFill>
                  <a:schemeClr val="accent2"/>
                </a:solidFill>
              </a:rPr>
              <a:t>   possibilities seeing different  </a:t>
            </a:r>
          </a:p>
          <a:p>
            <a:pPr>
              <a:lnSpc>
                <a:spcPct val="97000"/>
              </a:lnSpc>
              <a:buSzPct val="100000"/>
            </a:pPr>
            <a:r>
              <a:rPr lang="en-GB" dirty="0" smtClean="0">
                <a:solidFill>
                  <a:schemeClr val="accent2"/>
                </a:solidFill>
              </a:rPr>
              <a:t>   events</a:t>
            </a:r>
          </a:p>
          <a:p>
            <a:pPr>
              <a:lnSpc>
                <a:spcPct val="97000"/>
              </a:lnSpc>
              <a:buSzPct val="100000"/>
              <a:buFont typeface="Arial" pitchFamily="34" charset="0"/>
              <a:buChar char="•"/>
            </a:pPr>
            <a:r>
              <a:rPr lang="en-GB" dirty="0" smtClean="0">
                <a:solidFill>
                  <a:schemeClr val="accent2"/>
                </a:solidFill>
              </a:rPr>
              <a:t> CME separation rate of A &amp; B   </a:t>
            </a:r>
          </a:p>
          <a:p>
            <a:pPr>
              <a:lnSpc>
                <a:spcPct val="97000"/>
              </a:lnSpc>
              <a:buSzPct val="100000"/>
            </a:pPr>
            <a:r>
              <a:rPr lang="en-GB" dirty="0" smtClean="0">
                <a:solidFill>
                  <a:schemeClr val="accent2"/>
                </a:solidFill>
              </a:rPr>
              <a:t>  rose starting on Oct-2009, </a:t>
            </a:r>
          </a:p>
          <a:p>
            <a:pPr>
              <a:lnSpc>
                <a:spcPct val="97000"/>
              </a:lnSpc>
              <a:buSzPct val="100000"/>
            </a:pPr>
            <a:r>
              <a:rPr lang="en-GB" dirty="0" smtClean="0">
                <a:solidFill>
                  <a:schemeClr val="accent2"/>
                </a:solidFill>
              </a:rPr>
              <a:t>  consistent with SSN curve (dash </a:t>
            </a:r>
          </a:p>
          <a:p>
            <a:pPr>
              <a:lnSpc>
                <a:spcPct val="97000"/>
              </a:lnSpc>
              <a:buSzPct val="100000"/>
            </a:pPr>
            <a:r>
              <a:rPr lang="en-GB" dirty="0" smtClean="0">
                <a:solidFill>
                  <a:schemeClr val="accent2"/>
                </a:solidFill>
              </a:rPr>
              <a:t>  line in bottom panel.</a:t>
            </a:r>
            <a:endParaRPr lang="en-GB" dirty="0">
              <a:solidFill>
                <a:schemeClr val="accent2"/>
              </a:solidFill>
            </a:endParaRPr>
          </a:p>
        </p:txBody>
      </p:sp>
      <p:sp>
        <p:nvSpPr>
          <p:cNvPr id="6" name="Text Box 6"/>
          <p:cNvSpPr txBox="1">
            <a:spLocks noChangeArrowheads="1"/>
          </p:cNvSpPr>
          <p:nvPr/>
        </p:nvSpPr>
        <p:spPr bwMode="auto">
          <a:xfrm>
            <a:off x="8088312" y="1189037"/>
            <a:ext cx="1600200" cy="704295"/>
          </a:xfrm>
          <a:prstGeom prst="rect">
            <a:avLst/>
          </a:prstGeom>
          <a:noFill/>
          <a:ln w="9525">
            <a:noFill/>
            <a:miter lim="800000"/>
            <a:headEnd/>
            <a:tailEnd/>
          </a:ln>
          <a:effectLst/>
        </p:spPr>
        <p:txBody>
          <a:bodyPr wrap="square">
            <a:spAutoFit/>
          </a:bodyPr>
          <a:lstStyle/>
          <a:p>
            <a:pPr>
              <a:spcBef>
                <a:spcPct val="50000"/>
              </a:spcBef>
            </a:pPr>
            <a:r>
              <a:rPr lang="en-US" sz="1400" dirty="0">
                <a:solidFill>
                  <a:srgbClr val="000099"/>
                </a:solidFill>
              </a:rPr>
              <a:t>SOHO LASCO CME Rate in 1996-1997 was ~0.5 CMEs/day</a:t>
            </a:r>
          </a:p>
        </p:txBody>
      </p:sp>
      <p:sp>
        <p:nvSpPr>
          <p:cNvPr id="7" name="Rectangle 6"/>
          <p:cNvSpPr/>
          <p:nvPr/>
        </p:nvSpPr>
        <p:spPr>
          <a:xfrm>
            <a:off x="5040312" y="3856037"/>
            <a:ext cx="3962400" cy="360996"/>
          </a:xfrm>
          <a:prstGeom prst="rect">
            <a:avLst/>
          </a:prstGeom>
        </p:spPr>
        <p:txBody>
          <a:bodyPr wrap="square">
            <a:spAutoFit/>
          </a:bodyPr>
          <a:lstStyle/>
          <a:p>
            <a:pPr>
              <a:lnSpc>
                <a:spcPct val="97000"/>
              </a:lnSpc>
              <a:buSzPct val="100000"/>
            </a:pPr>
            <a:r>
              <a:rPr lang="en-GB" dirty="0" smtClean="0">
                <a:solidFill>
                  <a:schemeClr val="accent2"/>
                </a:solidFill>
              </a:rPr>
              <a:t>CME total rate vs. STA (B) rate</a:t>
            </a:r>
          </a:p>
        </p:txBody>
      </p:sp>
      <p:sp>
        <p:nvSpPr>
          <p:cNvPr id="8" name="Rectangle 7"/>
          <p:cNvSpPr/>
          <p:nvPr/>
        </p:nvSpPr>
        <p:spPr>
          <a:xfrm>
            <a:off x="4964112" y="274637"/>
            <a:ext cx="3326552" cy="360996"/>
          </a:xfrm>
          <a:prstGeom prst="rect">
            <a:avLst/>
          </a:prstGeom>
        </p:spPr>
        <p:txBody>
          <a:bodyPr wrap="none">
            <a:spAutoFit/>
          </a:bodyPr>
          <a:lstStyle/>
          <a:p>
            <a:pPr>
              <a:lnSpc>
                <a:spcPct val="97000"/>
              </a:lnSpc>
              <a:buSzPct val="100000"/>
            </a:pPr>
            <a:r>
              <a:rPr lang="en-GB" dirty="0" smtClean="0">
                <a:solidFill>
                  <a:schemeClr val="accent2"/>
                </a:solidFill>
              </a:rPr>
              <a:t>CME total rate vs. Missing rate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712" y="731837"/>
            <a:ext cx="8543620" cy="5826275"/>
          </a:xfrm>
          <a:prstGeom prst="rect">
            <a:avLst/>
          </a:prstGeom>
        </p:spPr>
        <p:txBody>
          <a:bodyPr wrap="square">
            <a:spAutoFit/>
          </a:bodyPr>
          <a:lstStyle/>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solidFill>
                  <a:schemeClr val="accent2"/>
                </a:solidFill>
              </a:rPr>
              <a:t>Conclusions</a:t>
            </a:r>
          </a:p>
          <a:p>
            <a:pPr>
              <a:lnSpc>
                <a:spcPct val="81000"/>
              </a:lnSpc>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200" dirty="0" smtClean="0">
              <a:solidFill>
                <a:schemeClr val="accent2"/>
              </a:solidFill>
            </a:endParaRPr>
          </a:p>
          <a:p>
            <a:pPr>
              <a:lnSpc>
                <a:spcPct val="81000"/>
              </a:lnSpc>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chemeClr val="accent2"/>
                </a:solidFill>
              </a:rPr>
              <a:t>Faint CMEs are important sources for the shocks </a:t>
            </a:r>
          </a:p>
          <a:p>
            <a:pPr>
              <a:lnSpc>
                <a:spcPct val="81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chemeClr val="accent2"/>
                </a:solidFill>
              </a:rPr>
              <a:t> and ICMEs detected at 1 AU during solar minimum.</a:t>
            </a:r>
          </a:p>
          <a:p>
            <a:pPr>
              <a:lnSpc>
                <a:spcPct val="81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800" dirty="0" smtClean="0">
              <a:solidFill>
                <a:schemeClr val="accent2"/>
              </a:solidFill>
            </a:endParaRPr>
          </a:p>
          <a:p>
            <a:pPr>
              <a:lnSpc>
                <a:spcPct val="81000"/>
              </a:lnSpc>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chemeClr val="accent2"/>
                </a:solidFill>
              </a:rPr>
              <a:t>CME monthly averaged daily rate has started to </a:t>
            </a:r>
          </a:p>
          <a:p>
            <a:pPr>
              <a:lnSpc>
                <a:spcPct val="81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chemeClr val="accent2"/>
                </a:solidFill>
              </a:rPr>
              <a:t> pick up since Oct-2009.</a:t>
            </a:r>
          </a:p>
          <a:p>
            <a:pPr algn="ctr">
              <a:lnSpc>
                <a:spcPct val="81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200" dirty="0" smtClean="0">
              <a:solidFill>
                <a:schemeClr val="accent2"/>
              </a:solidFill>
            </a:endParaRPr>
          </a:p>
          <a:p>
            <a:pPr algn="ctr">
              <a:lnSpc>
                <a:spcPct val="81000"/>
              </a:lnSpc>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200" dirty="0" smtClean="0">
              <a:solidFill>
                <a:srgbClr val="C00000"/>
              </a:solidFill>
            </a:endParaRPr>
          </a:p>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200" dirty="0" smtClean="0">
              <a:solidFill>
                <a:schemeClr val="accent2"/>
              </a:solidFill>
            </a:endParaRPr>
          </a:p>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200" dirty="0" smtClean="0">
              <a:solidFill>
                <a:schemeClr val="accent2"/>
              </a:solidFill>
            </a:endParaRPr>
          </a:p>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200" dirty="0" smtClean="0">
              <a:solidFill>
                <a:schemeClr val="accent2"/>
              </a:solidFill>
            </a:endParaRPr>
          </a:p>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solidFill>
                  <a:schemeClr val="accent2"/>
                </a:solidFill>
              </a:rPr>
              <a:t>  </a:t>
            </a:r>
          </a:p>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200" dirty="0" smtClean="0">
              <a:solidFill>
                <a:schemeClr val="accent2"/>
              </a:solidFill>
            </a:endParaRPr>
          </a:p>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200" dirty="0" smtClean="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ChangeArrowheads="1"/>
          </p:cNvSpPr>
          <p:nvPr/>
        </p:nvSpPr>
        <p:spPr bwMode="auto">
          <a:xfrm>
            <a:off x="392112" y="960437"/>
            <a:ext cx="9220200" cy="1066800"/>
          </a:xfrm>
          <a:prstGeom prst="rect">
            <a:avLst/>
          </a:prstGeom>
          <a:noFill/>
          <a:ln w="9525">
            <a:noFill/>
            <a:round/>
            <a:headEnd/>
            <a:tailEnd/>
          </a:ln>
        </p:spPr>
        <p:txBody>
          <a:bodyPr lIns="90000" tIns="46800" rIns="90000" bIns="46800" anchor="ctr"/>
          <a:lstStyle/>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chemeClr val="accent2"/>
                </a:solidFill>
              </a:rPr>
              <a:t>Table 2: CME (STA/B, LASCO) first appearance time and  location</a:t>
            </a:r>
          </a:p>
        </p:txBody>
      </p:sp>
      <p:graphicFrame>
        <p:nvGraphicFramePr>
          <p:cNvPr id="1026" name="Object 0"/>
          <p:cNvGraphicFramePr>
            <a:graphicFrameLocks noChangeAspect="1"/>
          </p:cNvGraphicFramePr>
          <p:nvPr/>
        </p:nvGraphicFramePr>
        <p:xfrm>
          <a:off x="696912" y="2027237"/>
          <a:ext cx="8367713" cy="4064000"/>
        </p:xfrm>
        <a:graphic>
          <a:graphicData uri="http://schemas.openxmlformats.org/presentationml/2006/ole">
            <p:oleObj spid="_x0000_s1026" name="Worksheet" r:id="rId4" imgW="9877680" imgH="4792680" progId="Excel.Sheet.8">
              <p:embed/>
            </p:oleObj>
          </a:graphicData>
        </a:graphic>
      </p:graphicFrame>
      <p:sp>
        <p:nvSpPr>
          <p:cNvPr id="4" name="Rectangle 3"/>
          <p:cNvSpPr/>
          <p:nvPr/>
        </p:nvSpPr>
        <p:spPr>
          <a:xfrm>
            <a:off x="773112" y="6446837"/>
            <a:ext cx="7620000" cy="541046"/>
          </a:xfrm>
          <a:prstGeom prst="rect">
            <a:avLst/>
          </a:prstGeom>
        </p:spPr>
        <p:txBody>
          <a:bodyPr wrap="square">
            <a:spAutoFit/>
          </a:bodyPr>
          <a:lstStyle/>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accent2"/>
                </a:solidFill>
              </a:rPr>
              <a:t>ref. </a:t>
            </a:r>
            <a:r>
              <a:rPr lang="en-GB" u="sng" dirty="0" smtClean="0">
                <a:solidFill>
                  <a:schemeClr val="accent2"/>
                </a:solidFill>
                <a:hlinkClick r:id="rId5"/>
              </a:rPr>
              <a:t> http://cor1.gsfc.nasa.gov/catalog/ </a:t>
            </a:r>
            <a:endParaRPr lang="en-GB" dirty="0" smtClean="0">
              <a:solidFill>
                <a:schemeClr val="accent2"/>
              </a:solidFill>
            </a:endParaRPr>
          </a:p>
          <a:p>
            <a:pP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accent2"/>
                </a:solidFill>
              </a:rPr>
              <a:t>      </a:t>
            </a:r>
            <a:r>
              <a:rPr lang="en-GB" u="sng" dirty="0" smtClean="0">
                <a:solidFill>
                  <a:schemeClr val="accent2"/>
                </a:solidFill>
                <a:hlinkClick r:id="rId6"/>
              </a:rPr>
              <a:t>http://cdaw.gsfc.nasa.gov/CME_list/index.html</a:t>
            </a:r>
            <a:endParaRPr lang="en-GB" dirty="0" smtClean="0">
              <a:solidFill>
                <a:schemeClr val="accent2"/>
              </a:solidFill>
            </a:endParaRPr>
          </a:p>
        </p:txBody>
      </p:sp>
      <p:sp>
        <p:nvSpPr>
          <p:cNvPr id="5" name="Rectangle 4"/>
          <p:cNvSpPr/>
          <p:nvPr/>
        </p:nvSpPr>
        <p:spPr>
          <a:xfrm>
            <a:off x="198950" y="350837"/>
            <a:ext cx="6974962" cy="491225"/>
          </a:xfrm>
          <a:prstGeom prst="rect">
            <a:avLst/>
          </a:prstGeom>
        </p:spPr>
        <p:txBody>
          <a:bodyPr wrap="square">
            <a:spAutoFit/>
          </a:bodyPr>
          <a:lstStyle/>
          <a:p>
            <a:pPr algn="ctr">
              <a:lnSpc>
                <a:spcPct val="8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solidFill>
                  <a:schemeClr val="accent2"/>
                </a:solidFill>
              </a:rPr>
              <a:t>CME missing rate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smtClean="0">
                <a:solidFill>
                  <a:schemeClr val="accent2"/>
                </a:solidFill>
              </a:rPr>
              <a:t>DATA</a:t>
            </a:r>
            <a:endParaRPr lang="en-GB" sz="3200" b="1" dirty="0">
              <a:solidFill>
                <a:schemeClr val="accent2"/>
              </a:solidFill>
            </a:endParaRPr>
          </a:p>
        </p:txBody>
      </p:sp>
      <p:sp>
        <p:nvSpPr>
          <p:cNvPr id="22531"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425450" indent="-320675">
              <a:lnSpc>
                <a:spcPct val="90000"/>
              </a:lnSpc>
              <a:spcBef>
                <a:spcPts val="500"/>
              </a:spcBef>
              <a:buFont typeface="Wingdings" charset="2"/>
              <a:buChar char=""/>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GB" sz="2000" dirty="0" smtClean="0">
                <a:solidFill>
                  <a:schemeClr val="accent2"/>
                </a:solidFill>
              </a:rPr>
              <a:t>COR1 </a:t>
            </a:r>
            <a:r>
              <a:rPr lang="en-GB" sz="2000" dirty="0">
                <a:solidFill>
                  <a:schemeClr val="accent2"/>
                </a:solidFill>
              </a:rPr>
              <a:t>CME preliminary </a:t>
            </a:r>
            <a:r>
              <a:rPr lang="en-GB" sz="2000" dirty="0" smtClean="0">
                <a:solidFill>
                  <a:schemeClr val="accent2"/>
                </a:solidFill>
              </a:rPr>
              <a:t>list :    </a:t>
            </a:r>
          </a:p>
          <a:p>
            <a:pPr marL="425450" indent="-320675">
              <a:lnSpc>
                <a:spcPct val="90000"/>
              </a:lnSpc>
              <a:spcBef>
                <a:spcPts val="500"/>
              </a:spcBef>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GB" sz="2000" dirty="0" smtClean="0">
                <a:solidFill>
                  <a:schemeClr val="accent2"/>
                </a:solidFill>
              </a:rPr>
              <a:t>     </a:t>
            </a:r>
            <a:r>
              <a:rPr lang="en-GB" sz="2000" u="sng" dirty="0" smtClean="0">
                <a:solidFill>
                  <a:schemeClr val="accent2"/>
                </a:solidFill>
                <a:hlinkClick r:id="rId3"/>
              </a:rPr>
              <a:t>http://cor1.gsfc.nasa.gov/catalog/ </a:t>
            </a:r>
            <a:endParaRPr lang="en-GB" sz="2000" u="sng" dirty="0">
              <a:solidFill>
                <a:schemeClr val="accent2"/>
              </a:solidFill>
            </a:endParaRPr>
          </a:p>
          <a:p>
            <a:pPr marL="425450" indent="-320675">
              <a:lnSpc>
                <a:spcPct val="90000"/>
              </a:lnSpc>
              <a:spcBef>
                <a:spcPts val="500"/>
              </a:spcBef>
              <a:buSzPct val="100000"/>
              <a:buFont typeface="Arial" pitchFamily="34" charset="0"/>
              <a:buChar char="•"/>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GB" sz="2000" dirty="0">
                <a:solidFill>
                  <a:schemeClr val="accent2"/>
                </a:solidFill>
              </a:rPr>
              <a:t>LASCO CME </a:t>
            </a:r>
            <a:r>
              <a:rPr lang="en-GB" sz="2000" dirty="0" smtClean="0">
                <a:solidFill>
                  <a:schemeClr val="accent2"/>
                </a:solidFill>
              </a:rPr>
              <a:t>Catalogue:</a:t>
            </a:r>
          </a:p>
          <a:p>
            <a:pPr marL="425450" indent="-320675">
              <a:lnSpc>
                <a:spcPct val="90000"/>
              </a:lnSpc>
              <a:spcBef>
                <a:spcPts val="500"/>
              </a:spcBef>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GB" sz="2000" dirty="0" smtClean="0">
                <a:solidFill>
                  <a:schemeClr val="accent2"/>
                </a:solidFill>
              </a:rPr>
              <a:t>     </a:t>
            </a:r>
            <a:r>
              <a:rPr lang="en-GB" sz="2000" u="sng" dirty="0" smtClean="0">
                <a:solidFill>
                  <a:schemeClr val="accent2"/>
                </a:solidFill>
                <a:hlinkClick r:id="rId4"/>
              </a:rPr>
              <a:t>http://cdaw.gsfc.nasa.gov/CME_list/index.html</a:t>
            </a:r>
            <a:endParaRPr lang="en-GB" sz="2000" u="sng" dirty="0" smtClean="0">
              <a:solidFill>
                <a:schemeClr val="accent2"/>
              </a:solidFill>
            </a:endParaRPr>
          </a:p>
          <a:p>
            <a:pPr marL="425450" indent="-320675">
              <a:lnSpc>
                <a:spcPct val="90000"/>
              </a:lnSpc>
              <a:spcBef>
                <a:spcPts val="500"/>
              </a:spcBef>
              <a:buSzPct val="100000"/>
              <a:buFont typeface="Arial" pitchFamily="34" charset="0"/>
              <a:buChar char="•"/>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US" sz="2000" dirty="0" smtClean="0">
                <a:solidFill>
                  <a:schemeClr val="accent2"/>
                </a:solidFill>
              </a:rPr>
              <a:t>STEREO image search tool / movie maker :</a:t>
            </a:r>
          </a:p>
          <a:p>
            <a:pPr marL="425450" indent="-320675">
              <a:lnSpc>
                <a:spcPct val="90000"/>
              </a:lnSpc>
              <a:spcBef>
                <a:spcPts val="500"/>
              </a:spcBef>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US" sz="2000" dirty="0" smtClean="0">
                <a:solidFill>
                  <a:schemeClr val="accent2"/>
                </a:solidFill>
              </a:rPr>
              <a:t>     </a:t>
            </a:r>
            <a:r>
              <a:rPr lang="en-US" sz="2000" dirty="0" smtClean="0">
                <a:solidFill>
                  <a:schemeClr val="accent2"/>
                </a:solidFill>
                <a:hlinkClick r:id="rId5"/>
              </a:rPr>
              <a:t>http://stereo-ssc.nascom.nasa.gov/cgi-bin/images</a:t>
            </a:r>
            <a:endParaRPr lang="en-GB" sz="2000" u="sng" dirty="0" smtClean="0">
              <a:solidFill>
                <a:schemeClr val="accent2"/>
              </a:solidFill>
            </a:endParaRPr>
          </a:p>
          <a:p>
            <a:pPr marL="425450" indent="-320675">
              <a:lnSpc>
                <a:spcPct val="90000"/>
              </a:lnSpc>
              <a:spcBef>
                <a:spcPts val="500"/>
              </a:spcBef>
              <a:buFont typeface="Wingdings" charset="2"/>
              <a:buChar char=""/>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GB" sz="2000" dirty="0" smtClean="0">
                <a:solidFill>
                  <a:schemeClr val="accent2"/>
                </a:solidFill>
              </a:rPr>
              <a:t>UCLA  ICME list:</a:t>
            </a:r>
          </a:p>
          <a:p>
            <a:pPr marL="425450" indent="-320675">
              <a:lnSpc>
                <a:spcPct val="90000"/>
              </a:lnSpc>
              <a:spcBef>
                <a:spcPts val="500"/>
              </a:spcBef>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GB" sz="2000" dirty="0" smtClean="0">
                <a:solidFill>
                  <a:schemeClr val="accent2"/>
                </a:solidFill>
              </a:rPr>
              <a:t>     </a:t>
            </a:r>
            <a:r>
              <a:rPr lang="en-GB" sz="2000" u="sng" dirty="0" smtClean="0">
                <a:solidFill>
                  <a:schemeClr val="accent2"/>
                </a:solidFill>
                <a:hlinkClick r:id="rId6"/>
              </a:rPr>
              <a:t>http://www-ssc.igpp.ucla.edu/forms/stereo/stereo_level_3.html</a:t>
            </a:r>
            <a:endParaRPr lang="en-GB" sz="2000" u="sng" dirty="0" smtClean="0">
              <a:solidFill>
                <a:schemeClr val="accent2"/>
              </a:solidFill>
            </a:endParaRPr>
          </a:p>
          <a:p>
            <a:pPr marL="425450" indent="-320675">
              <a:lnSpc>
                <a:spcPct val="90000"/>
              </a:lnSpc>
              <a:spcBef>
                <a:spcPts val="500"/>
              </a:spcBef>
              <a:buFont typeface="Wingdings" charset="2"/>
              <a:buChar char=""/>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GB" sz="2000" dirty="0" smtClean="0">
                <a:solidFill>
                  <a:schemeClr val="accent2"/>
                </a:solidFill>
              </a:rPr>
              <a:t>STEREO level2 </a:t>
            </a:r>
            <a:r>
              <a:rPr lang="en-US" sz="2000" dirty="0" smtClean="0">
                <a:solidFill>
                  <a:schemeClr val="accent2"/>
                </a:solidFill>
              </a:rPr>
              <a:t>IMPACT magnetic and PLASTIC solar wind Data</a:t>
            </a:r>
            <a:r>
              <a:rPr lang="en-GB" sz="2000" dirty="0" smtClean="0">
                <a:solidFill>
                  <a:schemeClr val="accent2"/>
                </a:solidFill>
              </a:rPr>
              <a:t>  at UCLA </a:t>
            </a:r>
            <a:r>
              <a:rPr lang="en-GB" sz="2000" dirty="0" smtClean="0">
                <a:solidFill>
                  <a:schemeClr val="accent2"/>
                </a:solidFill>
                <a:hlinkClick r:id="rId7"/>
              </a:rPr>
              <a:t>aten.igpp.ucla.edu/forms/stereo/level2_plasma_and_magnetic_field.html</a:t>
            </a:r>
          </a:p>
          <a:p>
            <a:pPr marL="425450" indent="-320675">
              <a:lnSpc>
                <a:spcPct val="90000"/>
              </a:lnSpc>
              <a:spcBef>
                <a:spcPts val="500"/>
              </a:spcBef>
              <a:buFont typeface="Wingdings" charset="2"/>
              <a:buChar char=""/>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GB" sz="2000" dirty="0" smtClean="0">
                <a:solidFill>
                  <a:schemeClr val="accent2"/>
                </a:solidFill>
              </a:rPr>
              <a:t> NSSDC OMNI 2 data</a:t>
            </a:r>
          </a:p>
          <a:p>
            <a:pPr marL="425450" indent="-320675">
              <a:lnSpc>
                <a:spcPct val="90000"/>
              </a:lnSpc>
              <a:spcBef>
                <a:spcPts val="500"/>
              </a:spcBef>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r>
              <a:rPr lang="en-GB" sz="2000" dirty="0" smtClean="0">
                <a:solidFill>
                  <a:schemeClr val="accent2"/>
                </a:solidFill>
              </a:rPr>
              <a:t>    </a:t>
            </a:r>
            <a:r>
              <a:rPr lang="en-GB" sz="2000" dirty="0" smtClean="0">
                <a:solidFill>
                  <a:schemeClr val="accent2"/>
                </a:solidFill>
                <a:hlinkClick r:id="rId8"/>
              </a:rPr>
              <a:t>http://omniweb.gsfc.nasa.gov/form/dx1.html</a:t>
            </a:r>
            <a:endParaRPr lang="en-GB" sz="2000" dirty="0" smtClean="0">
              <a:solidFill>
                <a:schemeClr val="accent2"/>
              </a:solidFill>
              <a:hlinkClick r:id="rId9"/>
            </a:endParaRPr>
          </a:p>
          <a:p>
            <a:pPr marL="425450" indent="-320675">
              <a:lnSpc>
                <a:spcPct val="90000"/>
              </a:lnSpc>
              <a:spcBef>
                <a:spcPts val="500"/>
              </a:spcBef>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endParaRPr lang="en-GB" sz="2000" u="sng" dirty="0">
              <a:solidFill>
                <a:schemeClr val="accent2"/>
              </a:solidFill>
            </a:endParaRPr>
          </a:p>
          <a:p>
            <a:pPr marL="425450" indent="-320675">
              <a:lnSpc>
                <a:spcPct val="90000"/>
              </a:lnSpc>
              <a:spcBef>
                <a:spcPts val="500"/>
              </a:spcBef>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pPr>
            <a:endParaRPr lang="en-GB" sz="2000" dirty="0">
              <a:solidFill>
                <a:schemeClr val="accent2"/>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533400" y="685800"/>
            <a:ext cx="8077200" cy="3555332"/>
          </a:xfrm>
          <a:prstGeom prst="rect">
            <a:avLst/>
          </a:prstGeom>
          <a:noFill/>
          <a:ln w="9525">
            <a:noFill/>
            <a:miter lim="800000"/>
            <a:headEnd/>
            <a:tailEnd/>
          </a:ln>
        </p:spPr>
        <p:txBody>
          <a:bodyPr>
            <a:spAutoFit/>
          </a:bodyPr>
          <a:lstStyle/>
          <a:p>
            <a:pPr marL="457200" indent="-457200">
              <a:lnSpc>
                <a:spcPct val="97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2"/>
                </a:solidFill>
              </a:rPr>
              <a:t>OUTLINE</a:t>
            </a:r>
          </a:p>
          <a:p>
            <a:pPr marL="457200" indent="-457200">
              <a:lnSpc>
                <a:spcPct val="97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1" dirty="0">
              <a:solidFill>
                <a:schemeClr val="accent2"/>
              </a:solidFill>
              <a:cs typeface="Times New Roman" charset="0"/>
            </a:endParaRPr>
          </a:p>
          <a:p>
            <a:pPr marL="457200" indent="-457200">
              <a:lnSpc>
                <a:spcPct val="97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chemeClr val="accent2"/>
                </a:solidFill>
                <a:cs typeface="Times New Roman" charset="0"/>
              </a:rPr>
              <a:t>1.  Scientific Background:</a:t>
            </a:r>
          </a:p>
          <a:p>
            <a:pPr marL="457200" indent="-457200">
              <a:lnSpc>
                <a:spcPct val="97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chemeClr val="accent2"/>
                </a:solidFill>
                <a:cs typeface="Times New Roman" charset="0"/>
              </a:rPr>
              <a:t>     </a:t>
            </a:r>
            <a:r>
              <a:rPr lang="en-US" sz="2000" dirty="0" smtClean="0">
                <a:solidFill>
                  <a:schemeClr val="accent2"/>
                </a:solidFill>
                <a:cs typeface="Times New Roman" charset="0"/>
              </a:rPr>
              <a:t>Thomson </a:t>
            </a:r>
            <a:r>
              <a:rPr lang="en-US" sz="2000" dirty="0">
                <a:solidFill>
                  <a:schemeClr val="accent2"/>
                </a:solidFill>
                <a:cs typeface="Times New Roman" charset="0"/>
              </a:rPr>
              <a:t>scattering;  </a:t>
            </a:r>
            <a:r>
              <a:rPr lang="en-US" sz="2000" dirty="0" smtClean="0">
                <a:solidFill>
                  <a:schemeClr val="accent2"/>
                </a:solidFill>
                <a:cs typeface="Times New Roman" charset="0"/>
              </a:rPr>
              <a:t>brightness </a:t>
            </a:r>
            <a:r>
              <a:rPr lang="en-US" sz="2000" dirty="0">
                <a:solidFill>
                  <a:schemeClr val="accent2"/>
                </a:solidFill>
                <a:cs typeface="Times New Roman" charset="0"/>
              </a:rPr>
              <a:t>vs. CME longitude</a:t>
            </a:r>
          </a:p>
          <a:p>
            <a:pPr marL="457200" indent="-457200">
              <a:lnSpc>
                <a:spcPct val="97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chemeClr val="accent2"/>
                </a:solidFill>
                <a:cs typeface="Times New Roman" charset="0"/>
              </a:rPr>
              <a:t>2. </a:t>
            </a:r>
            <a:r>
              <a:rPr lang="en-US" sz="2800" dirty="0" smtClean="0">
                <a:solidFill>
                  <a:schemeClr val="accent2"/>
                </a:solidFill>
                <a:cs typeface="Times New Roman" charset="0"/>
              </a:rPr>
              <a:t>Case study: faint CMEs missed by  either STA or B (/LASCO) and associated ICMEs.</a:t>
            </a:r>
            <a:endParaRPr lang="en-US" sz="2800" dirty="0">
              <a:solidFill>
                <a:schemeClr val="accent2"/>
              </a:solidFill>
              <a:cs typeface="Times New Roman" charset="0"/>
            </a:endParaRPr>
          </a:p>
          <a:p>
            <a:pPr marL="514350" indent="-514350">
              <a:lnSpc>
                <a:spcPct val="97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chemeClr val="accent2"/>
                </a:solidFill>
                <a:cs typeface="Times New Roman" charset="0"/>
              </a:rPr>
              <a:t>3.  Properties and propagation of  faint CMEs.</a:t>
            </a:r>
          </a:p>
          <a:p>
            <a:pPr marL="514350" indent="-514350">
              <a:lnSpc>
                <a:spcPct val="97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chemeClr val="accent2"/>
                </a:solidFill>
                <a:cs typeface="Times New Roman" charset="0"/>
              </a:rPr>
              <a:t>4.  Statistics: CME missing rate of STA/B. </a:t>
            </a:r>
            <a:endParaRPr lang="en-US" sz="2800" dirty="0">
              <a:solidFill>
                <a:schemeClr val="accent2"/>
              </a:solidFill>
              <a:cs typeface="Times New Roman"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4038600" y="2743200"/>
            <a:ext cx="5410200" cy="3962400"/>
          </a:xfrm>
          <a:prstGeom prst="rect">
            <a:avLst/>
          </a:prstGeom>
          <a:noFill/>
          <a:ln w="9525">
            <a:noFill/>
            <a:round/>
            <a:headEnd/>
            <a:tailEnd/>
          </a:ln>
        </p:spPr>
      </p:pic>
      <p:sp>
        <p:nvSpPr>
          <p:cNvPr id="7171" name="Text Box 2"/>
          <p:cNvSpPr txBox="1">
            <a:spLocks noChangeArrowheads="1"/>
          </p:cNvSpPr>
          <p:nvPr/>
        </p:nvSpPr>
        <p:spPr bwMode="auto">
          <a:xfrm>
            <a:off x="620712" y="3779837"/>
            <a:ext cx="2982912" cy="1829284"/>
          </a:xfrm>
          <a:prstGeom prst="rect">
            <a:avLst/>
          </a:prstGeom>
          <a:noFill/>
          <a:ln w="9525">
            <a:noFill/>
            <a:round/>
            <a:headEnd/>
            <a:tailEnd/>
          </a:ln>
        </p:spPr>
        <p:txBody>
          <a:bodyPr wrap="square" lIns="90000" tIns="46800" rIns="90000" bIns="46800">
            <a:spAutoFit/>
          </a:bodyPr>
          <a:lstStyle/>
          <a:p>
            <a:pPr eaLnBrk="0">
              <a:lnSpc>
                <a:spcPct val="87000"/>
              </a:lnSpc>
              <a:spcBef>
                <a:spcPts val="1000"/>
              </a:spcBef>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a:solidFill>
                  <a:schemeClr val="accent2"/>
                </a:solidFill>
              </a:rPr>
              <a:t>B</a:t>
            </a:r>
            <a:r>
              <a:rPr lang="en-GB" sz="2400" baseline="-25000" dirty="0">
                <a:solidFill>
                  <a:schemeClr val="accent2"/>
                </a:solidFill>
              </a:rPr>
              <a:t>e</a:t>
            </a:r>
            <a:r>
              <a:rPr lang="en-GB" sz="2400" dirty="0">
                <a:solidFill>
                  <a:schemeClr val="accent2"/>
                </a:solidFill>
                <a:sym typeface="Symbol" pitchFamily="16" charset="2"/>
              </a:rPr>
              <a:t>/</a:t>
            </a:r>
            <a:r>
              <a:rPr lang="en-GB" sz="2400" dirty="0">
                <a:solidFill>
                  <a:schemeClr val="accent2"/>
                </a:solidFill>
              </a:rPr>
              <a:t>B</a:t>
            </a:r>
            <a:r>
              <a:rPr lang="en-GB" sz="2400" baseline="-25000" dirty="0">
                <a:solidFill>
                  <a:schemeClr val="accent2"/>
                </a:solidFill>
              </a:rPr>
              <a:t>0</a:t>
            </a:r>
            <a:r>
              <a:rPr lang="en-GB" sz="2400" dirty="0">
                <a:solidFill>
                  <a:schemeClr val="accent2"/>
                </a:solidFill>
                <a:sym typeface="Symbol" pitchFamily="16" charset="2"/>
              </a:rPr>
              <a:t> </a:t>
            </a:r>
            <a:r>
              <a:rPr lang="en-GB" sz="2400" dirty="0" err="1" smtClean="0">
                <a:solidFill>
                  <a:schemeClr val="accent2"/>
                </a:solidFill>
                <a:sym typeface="Symbol" pitchFamily="16" charset="2"/>
              </a:rPr>
              <a:t>vs</a:t>
            </a:r>
            <a:r>
              <a:rPr lang="en-GB" sz="2400" dirty="0">
                <a:solidFill>
                  <a:schemeClr val="accent2"/>
                </a:solidFill>
                <a:sym typeface="Symbol" pitchFamily="16" charset="2"/>
              </a:rPr>
              <a:t> </a:t>
            </a:r>
            <a:r>
              <a:rPr lang="en-GB" sz="2400" dirty="0" smtClean="0">
                <a:solidFill>
                  <a:schemeClr val="accent2"/>
                </a:solidFill>
                <a:sym typeface="Symbol" pitchFamily="16" charset="2"/>
              </a:rPr>
              <a:t> at various </a:t>
            </a:r>
            <a:r>
              <a:rPr lang="en-GB" sz="2400" dirty="0" err="1" smtClean="0">
                <a:solidFill>
                  <a:schemeClr val="accent2"/>
                </a:solidFill>
              </a:rPr>
              <a:t>R</a:t>
            </a:r>
            <a:r>
              <a:rPr lang="en-GB" sz="2400" baseline="-25000" dirty="0" err="1" smtClean="0">
                <a:solidFill>
                  <a:schemeClr val="accent2"/>
                </a:solidFill>
              </a:rPr>
              <a:t>in</a:t>
            </a:r>
            <a:r>
              <a:rPr lang="en-GB" sz="2400" baseline="-25000" dirty="0" smtClean="0">
                <a:solidFill>
                  <a:schemeClr val="accent2"/>
                </a:solidFill>
              </a:rPr>
              <a:t> </a:t>
            </a:r>
          </a:p>
          <a:p>
            <a:pPr eaLnBrk="0">
              <a:lnSpc>
                <a:spcPct val="87000"/>
              </a:lnSpc>
              <a:spcBef>
                <a:spcPts val="1000"/>
              </a:spcBef>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chemeClr val="accent2"/>
                </a:solidFill>
                <a:sym typeface="Symbol" pitchFamily="16" charset="2"/>
              </a:rPr>
              <a:t>where, </a:t>
            </a:r>
            <a:r>
              <a:rPr lang="en-GB" sz="2400" dirty="0" smtClean="0">
                <a:solidFill>
                  <a:schemeClr val="accent2"/>
                </a:solidFill>
              </a:rPr>
              <a:t>B</a:t>
            </a:r>
            <a:r>
              <a:rPr lang="en-GB" sz="2400" baseline="-25000" dirty="0" smtClean="0">
                <a:solidFill>
                  <a:schemeClr val="accent2"/>
                </a:solidFill>
              </a:rPr>
              <a:t>0</a:t>
            </a:r>
            <a:r>
              <a:rPr lang="en-GB" sz="2400" dirty="0" smtClean="0">
                <a:solidFill>
                  <a:schemeClr val="accent2"/>
                </a:solidFill>
              </a:rPr>
              <a:t> </a:t>
            </a:r>
            <a:r>
              <a:rPr lang="en-GB" sz="2400" dirty="0">
                <a:solidFill>
                  <a:schemeClr val="accent2"/>
                </a:solidFill>
              </a:rPr>
              <a:t>= B</a:t>
            </a:r>
            <a:r>
              <a:rPr lang="en-GB" sz="2400" baseline="-25000" dirty="0">
                <a:solidFill>
                  <a:schemeClr val="accent2"/>
                </a:solidFill>
              </a:rPr>
              <a:t>e</a:t>
            </a:r>
            <a:r>
              <a:rPr lang="en-GB" sz="2400" dirty="0">
                <a:solidFill>
                  <a:schemeClr val="accent2"/>
                </a:solidFill>
              </a:rPr>
              <a:t>(</a:t>
            </a:r>
            <a:r>
              <a:rPr lang="en-GB" sz="2400" dirty="0" err="1">
                <a:solidFill>
                  <a:schemeClr val="accent2"/>
                </a:solidFill>
              </a:rPr>
              <a:t>R</a:t>
            </a:r>
            <a:r>
              <a:rPr lang="en-GB" sz="2400" baseline="-25000" dirty="0" err="1">
                <a:solidFill>
                  <a:schemeClr val="accent2"/>
                </a:solidFill>
              </a:rPr>
              <a:t>in</a:t>
            </a:r>
            <a:r>
              <a:rPr lang="en-GB" sz="2400" dirty="0">
                <a:solidFill>
                  <a:schemeClr val="accent2"/>
                </a:solidFill>
              </a:rPr>
              <a:t>,</a:t>
            </a:r>
            <a:r>
              <a:rPr lang="en-GB" sz="2400" baseline="-25000" dirty="0">
                <a:solidFill>
                  <a:schemeClr val="accent2"/>
                </a:solidFill>
              </a:rPr>
              <a:t>,</a:t>
            </a:r>
            <a:r>
              <a:rPr lang="en-GB" sz="2400" dirty="0">
                <a:solidFill>
                  <a:schemeClr val="accent2"/>
                </a:solidFill>
                <a:sym typeface="Symbol" pitchFamily="16" charset="2"/>
              </a:rPr>
              <a:t>) </a:t>
            </a:r>
            <a:r>
              <a:rPr lang="en-GB" sz="2400" dirty="0">
                <a:solidFill>
                  <a:schemeClr val="accent2"/>
                </a:solidFill>
              </a:rPr>
              <a:t>at </a:t>
            </a:r>
            <a:r>
              <a:rPr lang="en-GB" sz="2400" dirty="0" err="1">
                <a:solidFill>
                  <a:schemeClr val="accent2"/>
                </a:solidFill>
              </a:rPr>
              <a:t>R</a:t>
            </a:r>
            <a:r>
              <a:rPr lang="en-GB" sz="2400" baseline="-25000" dirty="0" err="1">
                <a:solidFill>
                  <a:schemeClr val="accent2"/>
                </a:solidFill>
              </a:rPr>
              <a:t>in</a:t>
            </a:r>
            <a:r>
              <a:rPr lang="en-GB" sz="2400" dirty="0">
                <a:solidFill>
                  <a:schemeClr val="accent2"/>
                </a:solidFill>
              </a:rPr>
              <a:t> = 3 R</a:t>
            </a:r>
            <a:r>
              <a:rPr lang="en-GB" sz="2400" baseline="-25000" dirty="0">
                <a:solidFill>
                  <a:schemeClr val="accent2"/>
                </a:solidFill>
              </a:rPr>
              <a:t>s</a:t>
            </a:r>
            <a:r>
              <a:rPr lang="en-GB" sz="2400" dirty="0">
                <a:solidFill>
                  <a:schemeClr val="accent2"/>
                </a:solidFill>
              </a:rPr>
              <a:t> &amp; </a:t>
            </a:r>
            <a:r>
              <a:rPr lang="en-GB" sz="2400" dirty="0">
                <a:solidFill>
                  <a:schemeClr val="accent2"/>
                </a:solidFill>
                <a:sym typeface="Symbol" pitchFamily="16" charset="2"/>
              </a:rPr>
              <a:t></a:t>
            </a:r>
            <a:r>
              <a:rPr lang="en-GB" sz="2400" dirty="0">
                <a:solidFill>
                  <a:schemeClr val="accent2"/>
                </a:solidFill>
              </a:rPr>
              <a:t> = 0.</a:t>
            </a:r>
          </a:p>
        </p:txBody>
      </p:sp>
      <p:sp>
        <p:nvSpPr>
          <p:cNvPr id="7172" name="Rectangle 5"/>
          <p:cNvSpPr>
            <a:spLocks noChangeArrowheads="1"/>
          </p:cNvSpPr>
          <p:nvPr/>
        </p:nvSpPr>
        <p:spPr bwMode="auto">
          <a:xfrm>
            <a:off x="533400" y="1219200"/>
            <a:ext cx="8534400" cy="1581150"/>
          </a:xfrm>
          <a:prstGeom prst="rect">
            <a:avLst/>
          </a:prstGeom>
          <a:noFill/>
          <a:ln w="9525">
            <a:noFill/>
            <a:miter lim="800000"/>
            <a:headEnd/>
            <a:tailEnd/>
          </a:ln>
        </p:spPr>
        <p:txBody>
          <a:bodyPr>
            <a:spAutoFit/>
          </a:bodyPr>
          <a:lstStyle/>
          <a:p>
            <a:pPr marL="341313" indent="-341313">
              <a:lnSpc>
                <a:spcPct val="90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chemeClr val="accent2"/>
                </a:solidFill>
              </a:rPr>
              <a:t>White-light brightness are from Thomson</a:t>
            </a:r>
          </a:p>
          <a:p>
            <a:pPr marL="341313" indent="-341313">
              <a:lnSpc>
                <a:spcPct val="90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solidFill>
                  <a:schemeClr val="accent2"/>
                </a:solidFill>
              </a:rPr>
              <a:t>scattering of electrons in the corona (Billing, 1960): </a:t>
            </a:r>
          </a:p>
          <a:p>
            <a:pPr marL="341313" indent="-341313">
              <a:lnSpc>
                <a:spcPct val="90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err="1">
                <a:solidFill>
                  <a:schemeClr val="accent2"/>
                </a:solidFill>
              </a:rPr>
              <a:t>B</a:t>
            </a:r>
            <a:r>
              <a:rPr lang="en-GB" sz="2400" baseline="-25000" dirty="0" err="1">
                <a:solidFill>
                  <a:schemeClr val="accent2"/>
                </a:solidFill>
              </a:rPr>
              <a:t>tot</a:t>
            </a:r>
            <a:r>
              <a:rPr lang="en-GB" sz="2400" dirty="0">
                <a:solidFill>
                  <a:schemeClr val="accent2"/>
                </a:solidFill>
              </a:rPr>
              <a:t> =  N</a:t>
            </a:r>
            <a:r>
              <a:rPr lang="en-GB" sz="2400" baseline="-25000" dirty="0">
                <a:solidFill>
                  <a:schemeClr val="accent2"/>
                </a:solidFill>
              </a:rPr>
              <a:t>e </a:t>
            </a:r>
            <a:r>
              <a:rPr lang="en-GB" sz="2400" dirty="0">
                <a:solidFill>
                  <a:schemeClr val="accent2"/>
                </a:solidFill>
                <a:sym typeface="Symbol" pitchFamily="16" charset="2"/>
              </a:rPr>
              <a:t> </a:t>
            </a:r>
            <a:r>
              <a:rPr lang="en-GB" sz="2400" dirty="0">
                <a:solidFill>
                  <a:schemeClr val="accent2"/>
                </a:solidFill>
              </a:rPr>
              <a:t>B</a:t>
            </a:r>
            <a:r>
              <a:rPr lang="en-GB" sz="2400" baseline="-25000" dirty="0">
                <a:solidFill>
                  <a:schemeClr val="accent2"/>
                </a:solidFill>
              </a:rPr>
              <a:t>e</a:t>
            </a:r>
            <a:r>
              <a:rPr lang="en-GB" sz="2400" dirty="0">
                <a:solidFill>
                  <a:schemeClr val="accent2"/>
                </a:solidFill>
              </a:rPr>
              <a:t>(</a:t>
            </a:r>
            <a:r>
              <a:rPr lang="en-GB" sz="2400" dirty="0" err="1">
                <a:solidFill>
                  <a:schemeClr val="accent2"/>
                </a:solidFill>
              </a:rPr>
              <a:t>R</a:t>
            </a:r>
            <a:r>
              <a:rPr lang="en-GB" sz="2400" baseline="-25000" dirty="0" err="1">
                <a:solidFill>
                  <a:schemeClr val="accent2"/>
                </a:solidFill>
              </a:rPr>
              <a:t>in</a:t>
            </a:r>
            <a:r>
              <a:rPr lang="en-GB" sz="2400" dirty="0">
                <a:solidFill>
                  <a:schemeClr val="accent2"/>
                </a:solidFill>
              </a:rPr>
              <a:t>,</a:t>
            </a:r>
            <a:r>
              <a:rPr lang="en-GB" sz="2400" dirty="0">
                <a:solidFill>
                  <a:schemeClr val="accent2"/>
                </a:solidFill>
                <a:sym typeface="Symbol" pitchFamily="16" charset="2"/>
              </a:rPr>
              <a:t>),    where </a:t>
            </a:r>
            <a:r>
              <a:rPr lang="en-GB" sz="2400" dirty="0">
                <a:solidFill>
                  <a:schemeClr val="accent2"/>
                </a:solidFill>
              </a:rPr>
              <a:t>B</a:t>
            </a:r>
            <a:r>
              <a:rPr lang="en-GB" sz="2400" baseline="-25000" dirty="0">
                <a:solidFill>
                  <a:schemeClr val="accent2"/>
                </a:solidFill>
              </a:rPr>
              <a:t>e</a:t>
            </a:r>
            <a:r>
              <a:rPr lang="en-GB" sz="2400" dirty="0">
                <a:solidFill>
                  <a:schemeClr val="accent2"/>
                </a:solidFill>
              </a:rPr>
              <a:t>(</a:t>
            </a:r>
            <a:r>
              <a:rPr lang="en-GB" sz="2400" dirty="0" err="1">
                <a:solidFill>
                  <a:schemeClr val="accent2"/>
                </a:solidFill>
              </a:rPr>
              <a:t>R</a:t>
            </a:r>
            <a:r>
              <a:rPr lang="en-GB" sz="2400" baseline="-25000" dirty="0" err="1">
                <a:solidFill>
                  <a:schemeClr val="accent2"/>
                </a:solidFill>
              </a:rPr>
              <a:t>in</a:t>
            </a:r>
            <a:r>
              <a:rPr lang="en-GB" sz="2400" dirty="0">
                <a:solidFill>
                  <a:schemeClr val="accent2"/>
                </a:solidFill>
              </a:rPr>
              <a:t>,</a:t>
            </a:r>
            <a:r>
              <a:rPr lang="en-GB" sz="2400" dirty="0">
                <a:solidFill>
                  <a:schemeClr val="accent2"/>
                </a:solidFill>
                <a:sym typeface="Symbol" pitchFamily="16" charset="2"/>
              </a:rPr>
              <a:t>) is the scatting function for a  single electron.</a:t>
            </a:r>
          </a:p>
        </p:txBody>
      </p:sp>
      <p:sp>
        <p:nvSpPr>
          <p:cNvPr id="7175" name="Rectangle 7"/>
          <p:cNvSpPr>
            <a:spLocks noChangeArrowheads="1"/>
          </p:cNvSpPr>
          <p:nvPr/>
        </p:nvSpPr>
        <p:spPr bwMode="auto">
          <a:xfrm>
            <a:off x="381000" y="304800"/>
            <a:ext cx="3147015" cy="570028"/>
          </a:xfrm>
          <a:prstGeom prst="rect">
            <a:avLst/>
          </a:prstGeom>
          <a:noFill/>
          <a:ln w="9525">
            <a:noFill/>
            <a:miter lim="800000"/>
            <a:headEnd/>
            <a:tailEnd/>
          </a:ln>
          <a:effectLst/>
        </p:spPr>
        <p:txBody>
          <a:bodyPr wrap="none">
            <a:spAutoFit/>
          </a:bodyPr>
          <a:lstStyle/>
          <a:p>
            <a:pPr>
              <a:lnSpc>
                <a:spcPct val="97000"/>
              </a:lnSpc>
              <a:buSzPct val="100000"/>
            </a:pPr>
            <a:r>
              <a:rPr lang="en-GB" sz="3200" dirty="0" smtClean="0">
                <a:solidFill>
                  <a:schemeClr val="accent2"/>
                </a:solidFill>
              </a:rPr>
              <a:t>CME Brightness</a:t>
            </a:r>
            <a:endParaRPr lang="en-GB" sz="3200" dirty="0">
              <a:solidFill>
                <a:schemeClr val="accent2"/>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preferRelativeResize="0">
            <a:picLocks noChangeArrowheads="1"/>
          </p:cNvPicPr>
          <p:nvPr/>
        </p:nvPicPr>
        <p:blipFill>
          <a:blip r:embed="rId3" cstate="print"/>
          <a:srcRect/>
          <a:stretch>
            <a:fillRect/>
          </a:stretch>
        </p:blipFill>
        <p:spPr bwMode="auto">
          <a:xfrm>
            <a:off x="925512" y="579437"/>
            <a:ext cx="2438400" cy="2028825"/>
          </a:xfrm>
          <a:prstGeom prst="rect">
            <a:avLst/>
          </a:prstGeom>
          <a:noFill/>
          <a:ln w="9525">
            <a:noFill/>
            <a:round/>
            <a:headEnd/>
            <a:tailEnd/>
          </a:ln>
        </p:spPr>
      </p:pic>
      <p:pic>
        <p:nvPicPr>
          <p:cNvPr id="8195" name="Picture 2"/>
          <p:cNvPicPr preferRelativeResize="0">
            <a:picLocks noChangeArrowheads="1"/>
          </p:cNvPicPr>
          <p:nvPr/>
        </p:nvPicPr>
        <p:blipFill>
          <a:blip r:embed="rId4" cstate="print"/>
          <a:srcRect/>
          <a:stretch>
            <a:fillRect/>
          </a:stretch>
        </p:blipFill>
        <p:spPr bwMode="auto">
          <a:xfrm>
            <a:off x="3440112" y="579437"/>
            <a:ext cx="2438400" cy="2028825"/>
          </a:xfrm>
          <a:prstGeom prst="rect">
            <a:avLst/>
          </a:prstGeom>
          <a:noFill/>
          <a:ln w="9525">
            <a:noFill/>
            <a:round/>
            <a:headEnd/>
            <a:tailEnd/>
          </a:ln>
        </p:spPr>
      </p:pic>
      <p:pic>
        <p:nvPicPr>
          <p:cNvPr id="8196" name="Picture 3"/>
          <p:cNvPicPr preferRelativeResize="0">
            <a:picLocks noChangeArrowheads="1"/>
          </p:cNvPicPr>
          <p:nvPr/>
        </p:nvPicPr>
        <p:blipFill>
          <a:blip r:embed="rId5" cstate="print"/>
          <a:srcRect/>
          <a:stretch>
            <a:fillRect/>
          </a:stretch>
        </p:blipFill>
        <p:spPr bwMode="auto">
          <a:xfrm>
            <a:off x="6030912" y="579437"/>
            <a:ext cx="2438400" cy="2028825"/>
          </a:xfrm>
          <a:prstGeom prst="rect">
            <a:avLst/>
          </a:prstGeom>
          <a:noFill/>
          <a:ln w="9525">
            <a:noFill/>
            <a:round/>
            <a:headEnd/>
            <a:tailEnd/>
          </a:ln>
        </p:spPr>
      </p:pic>
      <p:pic>
        <p:nvPicPr>
          <p:cNvPr id="8197" name="Picture 4"/>
          <p:cNvPicPr preferRelativeResize="0">
            <a:picLocks noChangeArrowheads="1"/>
          </p:cNvPicPr>
          <p:nvPr/>
        </p:nvPicPr>
        <p:blipFill>
          <a:blip r:embed="rId6" cstate="print"/>
          <a:srcRect/>
          <a:stretch>
            <a:fillRect/>
          </a:stretch>
        </p:blipFill>
        <p:spPr bwMode="auto">
          <a:xfrm>
            <a:off x="3429000" y="2590800"/>
            <a:ext cx="2438400" cy="2271713"/>
          </a:xfrm>
          <a:prstGeom prst="rect">
            <a:avLst/>
          </a:prstGeom>
          <a:noFill/>
          <a:ln w="9525">
            <a:noFill/>
            <a:round/>
            <a:headEnd/>
            <a:tailEnd/>
          </a:ln>
        </p:spPr>
      </p:pic>
      <p:pic>
        <p:nvPicPr>
          <p:cNvPr id="8198" name="Picture 5"/>
          <p:cNvPicPr preferRelativeResize="0">
            <a:picLocks noChangeArrowheads="1"/>
          </p:cNvPicPr>
          <p:nvPr/>
        </p:nvPicPr>
        <p:blipFill>
          <a:blip r:embed="rId7" cstate="print"/>
          <a:srcRect/>
          <a:stretch>
            <a:fillRect/>
          </a:stretch>
        </p:blipFill>
        <p:spPr bwMode="auto">
          <a:xfrm>
            <a:off x="914400" y="2590800"/>
            <a:ext cx="2438400" cy="2271713"/>
          </a:xfrm>
          <a:prstGeom prst="rect">
            <a:avLst/>
          </a:prstGeom>
          <a:noFill/>
          <a:ln w="9525">
            <a:noFill/>
            <a:round/>
            <a:headEnd/>
            <a:tailEnd/>
          </a:ln>
        </p:spPr>
      </p:pic>
      <p:pic>
        <p:nvPicPr>
          <p:cNvPr id="8199" name="Picture 7" descr="C:\Documents and Settings\Hong.HERO-GENIUS\My Documents\My Pictures\20081210_200731_dpm_asl.jpg"/>
          <p:cNvPicPr preferRelativeResize="0">
            <a:picLocks noChangeArrowheads="1"/>
          </p:cNvPicPr>
          <p:nvPr/>
        </p:nvPicPr>
        <p:blipFill>
          <a:blip r:embed="rId8" cstate="print"/>
          <a:srcRect/>
          <a:stretch>
            <a:fillRect/>
          </a:stretch>
        </p:blipFill>
        <p:spPr bwMode="auto">
          <a:xfrm>
            <a:off x="6019800" y="2590800"/>
            <a:ext cx="2438400" cy="2271713"/>
          </a:xfrm>
          <a:prstGeom prst="rect">
            <a:avLst/>
          </a:prstGeom>
          <a:noFill/>
        </p:spPr>
      </p:pic>
      <p:sp>
        <p:nvSpPr>
          <p:cNvPr id="8200" name="Text Box 8"/>
          <p:cNvSpPr txBox="1">
            <a:spLocks noChangeArrowheads="1"/>
          </p:cNvSpPr>
          <p:nvPr/>
        </p:nvSpPr>
        <p:spPr bwMode="auto">
          <a:xfrm>
            <a:off x="1077912" y="5608637"/>
            <a:ext cx="7391400" cy="1294457"/>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CME: 2008/12/12 </a:t>
            </a:r>
            <a:r>
              <a:rPr lang="en-US" dirty="0" smtClean="0">
                <a:solidFill>
                  <a:schemeClr val="accent2"/>
                </a:solidFill>
              </a:rPr>
              <a:t>04:35; Speed: 252 km/s; A-B </a:t>
            </a:r>
            <a:r>
              <a:rPr lang="en-US" dirty="0">
                <a:solidFill>
                  <a:schemeClr val="accent2"/>
                </a:solidFill>
              </a:rPr>
              <a:t>sep </a:t>
            </a:r>
            <a:r>
              <a:rPr lang="en-US" dirty="0" err="1">
                <a:solidFill>
                  <a:schemeClr val="accent2"/>
                </a:solidFill>
              </a:rPr>
              <a:t>ang</a:t>
            </a:r>
            <a:r>
              <a:rPr lang="en-US" dirty="0">
                <a:solidFill>
                  <a:schemeClr val="accent2"/>
                </a:solidFill>
              </a:rPr>
              <a:t>: </a:t>
            </a:r>
            <a:r>
              <a:rPr lang="en-US" dirty="0" smtClean="0">
                <a:solidFill>
                  <a:schemeClr val="accent2"/>
                </a:solidFill>
              </a:rPr>
              <a:t>86.7</a:t>
            </a:r>
            <a:endParaRPr lang="en-US" dirty="0">
              <a:solidFill>
                <a:schemeClr val="accent2"/>
              </a:solidFill>
            </a:endParaRPr>
          </a:p>
          <a:p>
            <a:pPr>
              <a:spcBef>
                <a:spcPct val="50000"/>
              </a:spcBef>
            </a:pPr>
            <a:r>
              <a:rPr lang="en-US" dirty="0">
                <a:solidFill>
                  <a:schemeClr val="accent2"/>
                </a:solidFill>
              </a:rPr>
              <a:t>STB</a:t>
            </a:r>
            <a:r>
              <a:rPr lang="en-US" dirty="0" smtClean="0">
                <a:solidFill>
                  <a:schemeClr val="accent2"/>
                </a:solidFill>
              </a:rPr>
              <a:t>: Bright nice </a:t>
            </a:r>
            <a:r>
              <a:rPr lang="en-US" dirty="0">
                <a:solidFill>
                  <a:schemeClr val="accent2"/>
                </a:solidFill>
              </a:rPr>
              <a:t>FR, nice EUVI 304 EP, </a:t>
            </a:r>
            <a:r>
              <a:rPr lang="en-US" dirty="0" smtClean="0">
                <a:solidFill>
                  <a:schemeClr val="accent2"/>
                </a:solidFill>
              </a:rPr>
              <a:t>N21W52</a:t>
            </a:r>
            <a:endParaRPr lang="en-US" dirty="0">
              <a:solidFill>
                <a:schemeClr val="accent2"/>
              </a:solidFill>
            </a:endParaRPr>
          </a:p>
          <a:p>
            <a:pPr>
              <a:spcBef>
                <a:spcPct val="50000"/>
              </a:spcBef>
            </a:pPr>
            <a:r>
              <a:rPr lang="en-US" dirty="0">
                <a:solidFill>
                  <a:schemeClr val="accent2"/>
                </a:solidFill>
              </a:rPr>
              <a:t>STA</a:t>
            </a:r>
            <a:r>
              <a:rPr lang="en-US" dirty="0" smtClean="0">
                <a:solidFill>
                  <a:schemeClr val="accent2"/>
                </a:solidFill>
              </a:rPr>
              <a:t>: Wider </a:t>
            </a:r>
            <a:r>
              <a:rPr lang="en-US" dirty="0">
                <a:solidFill>
                  <a:schemeClr val="accent2"/>
                </a:solidFill>
              </a:rPr>
              <a:t>&amp; fainter, nice EUVI 304 EP, </a:t>
            </a:r>
            <a:r>
              <a:rPr lang="en-US" dirty="0" smtClean="0">
                <a:solidFill>
                  <a:schemeClr val="accent2"/>
                </a:solidFill>
              </a:rPr>
              <a:t>N21E34</a:t>
            </a:r>
            <a:endParaRPr lang="en-US" dirty="0">
              <a:solidFill>
                <a:schemeClr val="accent2"/>
              </a:solidFill>
            </a:endParaRPr>
          </a:p>
          <a:p>
            <a:pPr>
              <a:spcBef>
                <a:spcPct val="50000"/>
              </a:spcBef>
            </a:pPr>
            <a:r>
              <a:rPr lang="en-US" dirty="0">
                <a:solidFill>
                  <a:schemeClr val="accent2"/>
                </a:solidFill>
              </a:rPr>
              <a:t>LASCO: Faint partial halo, MLSO </a:t>
            </a:r>
            <a:r>
              <a:rPr lang="en-US" dirty="0" smtClean="0">
                <a:solidFill>
                  <a:schemeClr val="accent2"/>
                </a:solidFill>
              </a:rPr>
              <a:t>H</a:t>
            </a:r>
            <a:r>
              <a:rPr lang="en-US" dirty="0" smtClean="0">
                <a:solidFill>
                  <a:schemeClr val="accent2"/>
                </a:solidFill>
                <a:sym typeface="Symbol"/>
              </a:rPr>
              <a:t></a:t>
            </a:r>
            <a:r>
              <a:rPr lang="en-US" dirty="0" smtClean="0">
                <a:solidFill>
                  <a:schemeClr val="accent2"/>
                </a:solidFill>
              </a:rPr>
              <a:t> DSP, </a:t>
            </a:r>
            <a:r>
              <a:rPr lang="en-US" dirty="0">
                <a:solidFill>
                  <a:schemeClr val="accent2"/>
                </a:solidFill>
              </a:rPr>
              <a:t>~DC N21W08 </a:t>
            </a:r>
          </a:p>
        </p:txBody>
      </p:sp>
      <p:sp>
        <p:nvSpPr>
          <p:cNvPr id="9" name="Text Box 5"/>
          <p:cNvSpPr txBox="1">
            <a:spLocks noChangeArrowheads="1"/>
          </p:cNvSpPr>
          <p:nvPr/>
        </p:nvSpPr>
        <p:spPr bwMode="auto">
          <a:xfrm>
            <a:off x="1154112" y="198437"/>
            <a:ext cx="1985962" cy="322262"/>
          </a:xfrm>
          <a:prstGeom prst="rect">
            <a:avLst/>
          </a:prstGeom>
          <a:noFill/>
          <a:ln w="9525">
            <a:noFill/>
            <a:round/>
            <a:headEnd/>
            <a:tailEnd/>
          </a:ln>
        </p:spPr>
        <p:txBody>
          <a:bodyPr lIns="90000" tIns="45000" rIns="90000" bIns="4500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chemeClr val="tx1"/>
                </a:solidFill>
              </a:rPr>
              <a:t>B </a:t>
            </a:r>
            <a:r>
              <a:rPr lang="en-GB" b="1" dirty="0" smtClean="0">
                <a:solidFill>
                  <a:schemeClr val="tx1"/>
                </a:solidFill>
              </a:rPr>
              <a:t>(W52)</a:t>
            </a:r>
            <a:endParaRPr lang="en-GB" b="1" dirty="0">
              <a:solidFill>
                <a:schemeClr val="tx1"/>
              </a:solidFill>
            </a:endParaRPr>
          </a:p>
        </p:txBody>
      </p:sp>
      <p:sp>
        <p:nvSpPr>
          <p:cNvPr id="12" name="Text Box 5"/>
          <p:cNvSpPr txBox="1">
            <a:spLocks noChangeArrowheads="1"/>
          </p:cNvSpPr>
          <p:nvPr/>
        </p:nvSpPr>
        <p:spPr bwMode="auto">
          <a:xfrm>
            <a:off x="3744912" y="198437"/>
            <a:ext cx="1985962" cy="322262"/>
          </a:xfrm>
          <a:prstGeom prst="rect">
            <a:avLst/>
          </a:prstGeom>
          <a:noFill/>
          <a:ln w="9525">
            <a:noFill/>
            <a:round/>
            <a:headEnd/>
            <a:tailEnd/>
          </a:ln>
        </p:spPr>
        <p:txBody>
          <a:bodyPr lIns="90000" tIns="45000" rIns="90000" bIns="4500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chemeClr val="tx1"/>
                </a:solidFill>
              </a:rPr>
              <a:t>A</a:t>
            </a:r>
            <a:r>
              <a:rPr lang="en-GB" b="1" dirty="0" smtClean="0">
                <a:solidFill>
                  <a:schemeClr val="tx1"/>
                </a:solidFill>
              </a:rPr>
              <a:t> (E34)</a:t>
            </a:r>
            <a:endParaRPr lang="en-GB" b="1" dirty="0">
              <a:solidFill>
                <a:schemeClr val="tx1"/>
              </a:solidFill>
            </a:endParaRPr>
          </a:p>
        </p:txBody>
      </p:sp>
      <p:sp>
        <p:nvSpPr>
          <p:cNvPr id="13" name="Text Box 5"/>
          <p:cNvSpPr txBox="1">
            <a:spLocks noChangeArrowheads="1"/>
          </p:cNvSpPr>
          <p:nvPr/>
        </p:nvSpPr>
        <p:spPr bwMode="auto">
          <a:xfrm>
            <a:off x="6183312" y="198437"/>
            <a:ext cx="1985962" cy="322262"/>
          </a:xfrm>
          <a:prstGeom prst="rect">
            <a:avLst/>
          </a:prstGeom>
          <a:noFill/>
          <a:ln w="9525">
            <a:noFill/>
            <a:round/>
            <a:headEnd/>
            <a:tailEnd/>
          </a:ln>
        </p:spPr>
        <p:txBody>
          <a:bodyPr lIns="90000" tIns="45000" rIns="90000" bIns="4500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chemeClr val="tx1"/>
                </a:solidFill>
              </a:rPr>
              <a:t>LASCO (W08)</a:t>
            </a:r>
            <a:endParaRPr lang="en-GB"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srcRect/>
          <a:stretch>
            <a:fillRect/>
          </a:stretch>
        </p:blipFill>
        <p:spPr bwMode="auto">
          <a:xfrm>
            <a:off x="533400" y="1600200"/>
            <a:ext cx="5715000" cy="4159250"/>
          </a:xfrm>
          <a:prstGeom prst="rect">
            <a:avLst/>
          </a:prstGeom>
          <a:noFill/>
          <a:ln w="9525">
            <a:noFill/>
            <a:round/>
            <a:headEnd/>
            <a:tailEnd/>
          </a:ln>
        </p:spPr>
      </p:pic>
      <p:pic>
        <p:nvPicPr>
          <p:cNvPr id="10243" name="Picture 1"/>
          <p:cNvPicPr>
            <a:picLocks noChangeAspect="1" noChangeArrowheads="1"/>
          </p:cNvPicPr>
          <p:nvPr/>
        </p:nvPicPr>
        <p:blipFill>
          <a:blip r:embed="rId4" cstate="print"/>
          <a:srcRect/>
          <a:stretch>
            <a:fillRect/>
          </a:stretch>
        </p:blipFill>
        <p:spPr bwMode="auto">
          <a:xfrm>
            <a:off x="6477000" y="1295400"/>
            <a:ext cx="3352800" cy="5029200"/>
          </a:xfrm>
          <a:prstGeom prst="rect">
            <a:avLst/>
          </a:prstGeom>
          <a:noFill/>
          <a:ln w="9525">
            <a:noFill/>
            <a:round/>
            <a:headEnd/>
            <a:tailEnd/>
          </a:ln>
        </p:spPr>
      </p:pic>
      <p:sp>
        <p:nvSpPr>
          <p:cNvPr id="10244" name="Text Box 4"/>
          <p:cNvSpPr txBox="1">
            <a:spLocks noChangeArrowheads="1"/>
          </p:cNvSpPr>
          <p:nvPr/>
        </p:nvSpPr>
        <p:spPr bwMode="auto">
          <a:xfrm>
            <a:off x="533400" y="304800"/>
            <a:ext cx="6248400" cy="792163"/>
          </a:xfrm>
          <a:prstGeom prst="rect">
            <a:avLst/>
          </a:prstGeom>
          <a:noFill/>
          <a:ln w="9525">
            <a:noFill/>
            <a:miter lim="800000"/>
            <a:headEnd/>
            <a:tailEnd/>
          </a:ln>
          <a:effectLst/>
        </p:spPr>
        <p:txBody>
          <a:bodyPr>
            <a:spAutoFit/>
          </a:bodyPr>
          <a:lstStyle/>
          <a:p>
            <a:pPr>
              <a:spcBef>
                <a:spcPct val="50000"/>
              </a:spcBef>
            </a:pPr>
            <a:r>
              <a:rPr lang="en-US" sz="2400" b="1" dirty="0">
                <a:solidFill>
                  <a:schemeClr val="accent2"/>
                </a:solidFill>
              </a:rPr>
              <a:t>3D triangulation (</a:t>
            </a:r>
            <a:r>
              <a:rPr lang="en-US" sz="2400" b="1" dirty="0" err="1">
                <a:solidFill>
                  <a:schemeClr val="accent2"/>
                </a:solidFill>
              </a:rPr>
              <a:t>solarsoft</a:t>
            </a:r>
            <a:r>
              <a:rPr lang="en-US" sz="2400" b="1" dirty="0">
                <a:solidFill>
                  <a:schemeClr val="accent2"/>
                </a:solidFill>
              </a:rPr>
              <a:t>: </a:t>
            </a:r>
            <a:r>
              <a:rPr lang="en-US" sz="2400" b="1" dirty="0" err="1">
                <a:solidFill>
                  <a:schemeClr val="accent2"/>
                </a:solidFill>
              </a:rPr>
              <a:t>scc</a:t>
            </a:r>
            <a:r>
              <a:rPr lang="en-US" sz="2400" b="1" dirty="0">
                <a:solidFill>
                  <a:schemeClr val="accent2"/>
                </a:solidFill>
              </a:rPr>
              <a:t>-measure)</a:t>
            </a:r>
          </a:p>
          <a:p>
            <a:pPr>
              <a:spcBef>
                <a:spcPct val="50000"/>
              </a:spcBef>
            </a:pPr>
            <a:r>
              <a:rPr lang="en-US" sz="2400" b="1" dirty="0">
                <a:solidFill>
                  <a:schemeClr val="accent2"/>
                </a:solidFill>
              </a:rPr>
              <a:t>CME heliographic loc: N21W08</a:t>
            </a:r>
          </a:p>
        </p:txBody>
      </p:sp>
      <p:sp>
        <p:nvSpPr>
          <p:cNvPr id="10245" name="Rectangle 5"/>
          <p:cNvSpPr>
            <a:spLocks noChangeArrowheads="1"/>
          </p:cNvSpPr>
          <p:nvPr/>
        </p:nvSpPr>
        <p:spPr bwMode="auto">
          <a:xfrm>
            <a:off x="6869112" y="381000"/>
            <a:ext cx="2938463" cy="766748"/>
          </a:xfrm>
          <a:prstGeom prst="rect">
            <a:avLst/>
          </a:prstGeom>
          <a:noFill/>
          <a:ln w="9525">
            <a:noFill/>
            <a:miter lim="800000"/>
            <a:headEnd/>
            <a:tailEnd/>
          </a:ln>
          <a:effectLst/>
        </p:spPr>
        <p:txBody>
          <a:bodyPr wrap="square">
            <a:spAutoFit/>
          </a:bodyPr>
          <a:lstStyle/>
          <a:p>
            <a:pPr>
              <a:spcBef>
                <a:spcPct val="50000"/>
              </a:spcBef>
            </a:pPr>
            <a:r>
              <a:rPr lang="en-US" sz="1400" dirty="0" err="1" smtClean="0">
                <a:solidFill>
                  <a:schemeClr val="accent2"/>
                </a:solidFill>
              </a:rPr>
              <a:t>Dtb</a:t>
            </a:r>
            <a:r>
              <a:rPr lang="en-US" sz="1400" dirty="0">
                <a:solidFill>
                  <a:schemeClr val="accent2"/>
                </a:solidFill>
              </a:rPr>
              <a:t>: 12/16 10:36 UT</a:t>
            </a:r>
          </a:p>
          <a:p>
            <a:pPr>
              <a:spcBef>
                <a:spcPct val="50000"/>
              </a:spcBef>
            </a:pPr>
            <a:r>
              <a:rPr lang="en-US" sz="1400" dirty="0">
                <a:solidFill>
                  <a:schemeClr val="accent2"/>
                </a:solidFill>
              </a:rPr>
              <a:t>ICME: 12/17 04:00-18:00UT</a:t>
            </a:r>
          </a:p>
          <a:p>
            <a:pPr>
              <a:spcBef>
                <a:spcPct val="50000"/>
              </a:spcBef>
            </a:pPr>
            <a:r>
              <a:rPr lang="en-GB" sz="1400" dirty="0" err="1" smtClean="0">
                <a:solidFill>
                  <a:schemeClr val="accent2"/>
                </a:solidFill>
              </a:rPr>
              <a:t>Bmax</a:t>
            </a:r>
            <a:r>
              <a:rPr lang="en-GB" sz="1400" dirty="0" smtClean="0">
                <a:solidFill>
                  <a:schemeClr val="accent2"/>
                </a:solidFill>
              </a:rPr>
              <a:t> = 9. 8 </a:t>
            </a:r>
            <a:r>
              <a:rPr lang="en-GB" sz="1400" dirty="0" err="1" smtClean="0">
                <a:solidFill>
                  <a:schemeClr val="accent2"/>
                </a:solidFill>
              </a:rPr>
              <a:t>nT</a:t>
            </a:r>
            <a:r>
              <a:rPr lang="en-GB" sz="1400" dirty="0" smtClean="0">
                <a:solidFill>
                  <a:schemeClr val="accent2"/>
                </a:solidFill>
              </a:rPr>
              <a:t>, </a:t>
            </a:r>
            <a:r>
              <a:rPr lang="en-GB" sz="1400" dirty="0" err="1" smtClean="0">
                <a:solidFill>
                  <a:schemeClr val="accent2"/>
                </a:solidFill>
              </a:rPr>
              <a:t>Vmax</a:t>
            </a:r>
            <a:r>
              <a:rPr lang="en-GB" sz="1400" dirty="0" smtClean="0">
                <a:solidFill>
                  <a:schemeClr val="accent2"/>
                </a:solidFill>
              </a:rPr>
              <a:t> = 340 km/s</a:t>
            </a:r>
            <a:endParaRPr lang="en-US" sz="1400" dirty="0">
              <a:solidFill>
                <a:schemeClr val="accent2"/>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219200" y="5562600"/>
            <a:ext cx="7086600" cy="858838"/>
          </a:xfrm>
          <a:prstGeom prst="rect">
            <a:avLst/>
          </a:prstGeom>
          <a:noFill/>
          <a:ln w="9525">
            <a:noFill/>
            <a:round/>
            <a:headEnd/>
            <a:tailEnd/>
          </a:ln>
        </p:spPr>
        <p:txBody>
          <a:bodyPr lIns="90000" tIns="45000" rIns="90000" bIns="4500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accent2"/>
                </a:solidFill>
              </a:rPr>
              <a:t>STB/COR                   </a:t>
            </a:r>
            <a:r>
              <a:rPr lang="en-GB" dirty="0">
                <a:solidFill>
                  <a:schemeClr val="accent2"/>
                </a:solidFill>
              </a:rPr>
              <a:t>Not seen        N03E13  </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accent2"/>
                </a:solidFill>
              </a:rPr>
              <a:t>LASCO/C3        2008/06/02 04:16   N03E38      </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accent2"/>
                </a:solidFill>
              </a:rPr>
              <a:t>STA /COR1       2008/06/01 09:05   N03E67</a:t>
            </a:r>
          </a:p>
        </p:txBody>
      </p:sp>
      <p:pic>
        <p:nvPicPr>
          <p:cNvPr id="4099" name="Picture 2"/>
          <p:cNvPicPr>
            <a:picLocks noChangeAspect="1" noChangeArrowheads="1"/>
          </p:cNvPicPr>
          <p:nvPr/>
        </p:nvPicPr>
        <p:blipFill>
          <a:blip r:embed="rId3" cstate="print"/>
          <a:srcRect/>
          <a:stretch>
            <a:fillRect/>
          </a:stretch>
        </p:blipFill>
        <p:spPr bwMode="auto">
          <a:xfrm>
            <a:off x="6259512" y="2865437"/>
            <a:ext cx="2286000" cy="2286000"/>
          </a:xfrm>
          <a:prstGeom prst="rect">
            <a:avLst/>
          </a:prstGeom>
          <a:noFill/>
          <a:ln w="9525">
            <a:noFill/>
            <a:round/>
            <a:headEnd/>
            <a:tailEnd/>
          </a:ln>
        </p:spPr>
      </p:pic>
      <p:pic>
        <p:nvPicPr>
          <p:cNvPr id="4100" name="Picture 3"/>
          <p:cNvPicPr>
            <a:picLocks noChangeAspect="1" noChangeArrowheads="1"/>
          </p:cNvPicPr>
          <p:nvPr/>
        </p:nvPicPr>
        <p:blipFill>
          <a:blip r:embed="rId4" cstate="print"/>
          <a:srcRect/>
          <a:stretch>
            <a:fillRect/>
          </a:stretch>
        </p:blipFill>
        <p:spPr bwMode="auto">
          <a:xfrm>
            <a:off x="3744912" y="2865437"/>
            <a:ext cx="2286000" cy="2286000"/>
          </a:xfrm>
          <a:prstGeom prst="rect">
            <a:avLst/>
          </a:prstGeom>
          <a:noFill/>
          <a:ln w="9525">
            <a:noFill/>
            <a:round/>
            <a:headEnd/>
            <a:tailEnd/>
          </a:ln>
        </p:spPr>
      </p:pic>
      <p:pic>
        <p:nvPicPr>
          <p:cNvPr id="4101" name="Picture 4"/>
          <p:cNvPicPr>
            <a:picLocks noChangeAspect="1" noChangeArrowheads="1"/>
          </p:cNvPicPr>
          <p:nvPr/>
        </p:nvPicPr>
        <p:blipFill>
          <a:blip r:embed="rId5" cstate="print"/>
          <a:srcRect/>
          <a:stretch>
            <a:fillRect/>
          </a:stretch>
        </p:blipFill>
        <p:spPr bwMode="auto">
          <a:xfrm>
            <a:off x="1230312" y="2865437"/>
            <a:ext cx="2422525" cy="2349500"/>
          </a:xfrm>
          <a:prstGeom prst="rect">
            <a:avLst/>
          </a:prstGeom>
          <a:noFill/>
          <a:ln w="9525">
            <a:noFill/>
            <a:round/>
            <a:headEnd/>
            <a:tailEnd/>
          </a:ln>
        </p:spPr>
      </p:pic>
      <p:sp>
        <p:nvSpPr>
          <p:cNvPr id="4102" name="Rectangle 6"/>
          <p:cNvSpPr>
            <a:spLocks noChangeArrowheads="1"/>
          </p:cNvSpPr>
          <p:nvPr/>
        </p:nvSpPr>
        <p:spPr bwMode="auto">
          <a:xfrm>
            <a:off x="381000" y="304800"/>
            <a:ext cx="9296400" cy="2002984"/>
          </a:xfrm>
          <a:prstGeom prst="rect">
            <a:avLst/>
          </a:prstGeom>
          <a:noFill/>
          <a:ln w="9525">
            <a:noFill/>
            <a:miter lim="800000"/>
            <a:headEnd/>
            <a:tailEnd/>
          </a:ln>
          <a:effectLst/>
        </p:spPr>
        <p:txBody>
          <a:bodyPr>
            <a:spAutoFit/>
          </a:bodyPr>
          <a:lstStyle/>
          <a:p>
            <a:pPr>
              <a:lnSpc>
                <a:spcPct val="97000"/>
              </a:lnSpc>
              <a:buSzPct val="100000"/>
            </a:pPr>
            <a:r>
              <a:rPr lang="en-GB" sz="3200" b="1" dirty="0" smtClean="0">
                <a:solidFill>
                  <a:schemeClr val="accent2"/>
                </a:solidFill>
              </a:rPr>
              <a:t>CASE 1:  a CME missed by STB</a:t>
            </a:r>
            <a:endParaRPr lang="en-GB" sz="2800" dirty="0">
              <a:solidFill>
                <a:schemeClr val="accent2"/>
              </a:solidFill>
            </a:endParaRPr>
          </a:p>
          <a:p>
            <a:pPr>
              <a:lnSpc>
                <a:spcPct val="97000"/>
              </a:lnSpc>
              <a:buSzPct val="100000"/>
            </a:pPr>
            <a:r>
              <a:rPr lang="en-GB" sz="2400" dirty="0">
                <a:solidFill>
                  <a:schemeClr val="accent2"/>
                </a:solidFill>
              </a:rPr>
              <a:t>CME: </a:t>
            </a:r>
            <a:r>
              <a:rPr lang="en-GB" sz="2400" dirty="0" smtClean="0">
                <a:solidFill>
                  <a:schemeClr val="accent2"/>
                </a:solidFill>
              </a:rPr>
              <a:t>2008/06/01 not seen in B (E13) </a:t>
            </a:r>
          </a:p>
          <a:p>
            <a:pPr>
              <a:lnSpc>
                <a:spcPct val="97000"/>
              </a:lnSpc>
              <a:buSzPct val="100000"/>
            </a:pPr>
            <a:r>
              <a:rPr lang="en-GB" sz="2400" dirty="0" smtClean="0">
                <a:solidFill>
                  <a:schemeClr val="accent2"/>
                </a:solidFill>
              </a:rPr>
              <a:t>LASCO(E38), A(E67)</a:t>
            </a:r>
            <a:endParaRPr lang="en-GB" sz="2400" dirty="0">
              <a:solidFill>
                <a:schemeClr val="accent2"/>
              </a:solidFill>
            </a:endParaRPr>
          </a:p>
          <a:p>
            <a:pPr>
              <a:lnSpc>
                <a:spcPct val="97000"/>
              </a:lnSpc>
              <a:buSzPct val="100000"/>
            </a:pPr>
            <a:r>
              <a:rPr lang="en-GB" sz="2400" dirty="0" smtClean="0">
                <a:solidFill>
                  <a:schemeClr val="accent2"/>
                </a:solidFill>
              </a:rPr>
              <a:t>Speed</a:t>
            </a:r>
            <a:r>
              <a:rPr lang="en-GB" sz="2400" dirty="0">
                <a:solidFill>
                  <a:schemeClr val="accent2"/>
                </a:solidFill>
              </a:rPr>
              <a:t>: 222 km/s</a:t>
            </a:r>
          </a:p>
          <a:p>
            <a:pPr>
              <a:lnSpc>
                <a:spcPct val="97000"/>
              </a:lnSpc>
              <a:buSzPct val="100000"/>
            </a:pPr>
            <a:r>
              <a:rPr lang="en-GB" sz="2400" dirty="0">
                <a:solidFill>
                  <a:schemeClr val="accent2"/>
                </a:solidFill>
              </a:rPr>
              <a:t>N</a:t>
            </a:r>
            <a:r>
              <a:rPr lang="en-GB" sz="2400" dirty="0" smtClean="0">
                <a:solidFill>
                  <a:schemeClr val="accent2"/>
                </a:solidFill>
              </a:rPr>
              <a:t>ice </a:t>
            </a:r>
            <a:r>
              <a:rPr lang="en-GB" sz="2400" dirty="0">
                <a:solidFill>
                  <a:schemeClr val="accent2"/>
                </a:solidFill>
              </a:rPr>
              <a:t>MC </a:t>
            </a:r>
            <a:r>
              <a:rPr lang="en-GB" sz="2400" dirty="0" smtClean="0">
                <a:solidFill>
                  <a:schemeClr val="accent2"/>
                </a:solidFill>
              </a:rPr>
              <a:t>: </a:t>
            </a:r>
            <a:r>
              <a:rPr lang="en-GB" sz="2400" dirty="0" err="1" smtClean="0">
                <a:solidFill>
                  <a:schemeClr val="accent2"/>
                </a:solidFill>
              </a:rPr>
              <a:t>Bmax</a:t>
            </a:r>
            <a:r>
              <a:rPr lang="en-GB" sz="2400" dirty="0" smtClean="0">
                <a:solidFill>
                  <a:schemeClr val="accent2"/>
                </a:solidFill>
              </a:rPr>
              <a:t> = 14. 8 </a:t>
            </a:r>
            <a:r>
              <a:rPr lang="en-GB" sz="2400" dirty="0" err="1" smtClean="0">
                <a:solidFill>
                  <a:schemeClr val="accent2"/>
                </a:solidFill>
              </a:rPr>
              <a:t>nT</a:t>
            </a:r>
            <a:r>
              <a:rPr lang="en-GB" sz="2400" dirty="0" smtClean="0">
                <a:solidFill>
                  <a:schemeClr val="accent2"/>
                </a:solidFill>
              </a:rPr>
              <a:t>, </a:t>
            </a:r>
            <a:r>
              <a:rPr lang="en-GB" sz="2400" dirty="0" err="1" smtClean="0">
                <a:solidFill>
                  <a:schemeClr val="accent2"/>
                </a:solidFill>
              </a:rPr>
              <a:t>Vmax</a:t>
            </a:r>
            <a:r>
              <a:rPr lang="en-GB" sz="2400" dirty="0" smtClean="0">
                <a:solidFill>
                  <a:schemeClr val="accent2"/>
                </a:solidFill>
              </a:rPr>
              <a:t> = 430 km/s </a:t>
            </a:r>
            <a:endParaRPr lang="en-GB" sz="2400" dirty="0">
              <a:solidFill>
                <a:schemeClr val="accent2"/>
              </a:solidFill>
            </a:endParaRPr>
          </a:p>
        </p:txBody>
      </p:sp>
      <p:sp>
        <p:nvSpPr>
          <p:cNvPr id="7" name="Text Box 5"/>
          <p:cNvSpPr txBox="1">
            <a:spLocks noChangeArrowheads="1"/>
          </p:cNvSpPr>
          <p:nvPr/>
        </p:nvSpPr>
        <p:spPr bwMode="auto">
          <a:xfrm>
            <a:off x="1535112" y="2484437"/>
            <a:ext cx="1985962" cy="322262"/>
          </a:xfrm>
          <a:prstGeom prst="rect">
            <a:avLst/>
          </a:prstGeom>
          <a:noFill/>
          <a:ln w="9525">
            <a:noFill/>
            <a:round/>
            <a:headEnd/>
            <a:tailEnd/>
          </a:ln>
        </p:spPr>
        <p:txBody>
          <a:bodyPr lIns="90000" tIns="45000" rIns="90000" bIns="4500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chemeClr val="tx1"/>
                </a:solidFill>
              </a:rPr>
              <a:t>B </a:t>
            </a:r>
            <a:r>
              <a:rPr lang="en-GB" b="1" dirty="0" smtClean="0">
                <a:solidFill>
                  <a:schemeClr val="tx1"/>
                </a:solidFill>
              </a:rPr>
              <a:t>(E13)</a:t>
            </a:r>
            <a:endParaRPr lang="en-GB" b="1" dirty="0">
              <a:solidFill>
                <a:schemeClr val="tx1"/>
              </a:solidFill>
            </a:endParaRPr>
          </a:p>
        </p:txBody>
      </p:sp>
      <p:sp>
        <p:nvSpPr>
          <p:cNvPr id="8" name="Text Box 5"/>
          <p:cNvSpPr txBox="1">
            <a:spLocks noChangeArrowheads="1"/>
          </p:cNvSpPr>
          <p:nvPr/>
        </p:nvSpPr>
        <p:spPr bwMode="auto">
          <a:xfrm>
            <a:off x="3968750" y="2484437"/>
            <a:ext cx="1985962" cy="322262"/>
          </a:xfrm>
          <a:prstGeom prst="rect">
            <a:avLst/>
          </a:prstGeom>
          <a:noFill/>
          <a:ln w="9525">
            <a:noFill/>
            <a:round/>
            <a:headEnd/>
            <a:tailEnd/>
          </a:ln>
        </p:spPr>
        <p:txBody>
          <a:bodyPr lIns="90000" tIns="45000" rIns="90000" bIns="4500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chemeClr val="tx1"/>
                </a:solidFill>
              </a:rPr>
              <a:t>LASCO (E38)</a:t>
            </a:r>
            <a:endParaRPr lang="en-GB" b="1" dirty="0">
              <a:solidFill>
                <a:schemeClr val="tx1"/>
              </a:solidFill>
            </a:endParaRPr>
          </a:p>
        </p:txBody>
      </p:sp>
      <p:sp>
        <p:nvSpPr>
          <p:cNvPr id="9" name="Text Box 5"/>
          <p:cNvSpPr txBox="1">
            <a:spLocks noChangeArrowheads="1"/>
          </p:cNvSpPr>
          <p:nvPr/>
        </p:nvSpPr>
        <p:spPr bwMode="auto">
          <a:xfrm>
            <a:off x="6792912" y="2484437"/>
            <a:ext cx="1985962" cy="322262"/>
          </a:xfrm>
          <a:prstGeom prst="rect">
            <a:avLst/>
          </a:prstGeom>
          <a:noFill/>
          <a:ln w="9525">
            <a:noFill/>
            <a:round/>
            <a:headEnd/>
            <a:tailEnd/>
          </a:ln>
        </p:spPr>
        <p:txBody>
          <a:bodyPr lIns="90000" tIns="45000" rIns="90000" bIns="4500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chemeClr val="tx1"/>
                </a:solidFill>
              </a:rPr>
              <a:t>A (E67)</a:t>
            </a:r>
            <a:endParaRPr lang="en-GB"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4419600" y="0"/>
            <a:ext cx="4702175" cy="6629400"/>
          </a:xfrm>
          <a:prstGeom prst="rect">
            <a:avLst/>
          </a:prstGeom>
          <a:noFill/>
          <a:ln w="9525">
            <a:noFill/>
            <a:round/>
            <a:headEnd/>
            <a:tailEnd/>
          </a:ln>
        </p:spPr>
      </p:pic>
      <p:sp>
        <p:nvSpPr>
          <p:cNvPr id="14339" name="Text Box 2"/>
          <p:cNvSpPr txBox="1">
            <a:spLocks noChangeArrowheads="1"/>
          </p:cNvSpPr>
          <p:nvPr/>
        </p:nvSpPr>
        <p:spPr bwMode="auto">
          <a:xfrm>
            <a:off x="457200" y="838200"/>
            <a:ext cx="4049712" cy="3581400"/>
          </a:xfrm>
          <a:prstGeom prst="rect">
            <a:avLst/>
          </a:prstGeom>
          <a:noFill/>
          <a:ln w="9525">
            <a:noFill/>
            <a:round/>
            <a:headEnd/>
            <a:tailEnd/>
          </a:ln>
        </p:spPr>
        <p:txBody>
          <a:bodyPr lIns="90000" tIns="45000" rIns="90000" bIns="4500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accent2"/>
                </a:solidFill>
              </a:rPr>
              <a:t>In situ STB   </a:t>
            </a:r>
            <a:r>
              <a:rPr lang="en-GB" dirty="0" smtClean="0">
                <a:solidFill>
                  <a:schemeClr val="accent2"/>
                </a:solidFill>
              </a:rPr>
              <a:t>(IMPACT &amp; PLASTIC</a:t>
            </a:r>
            <a:r>
              <a:rPr lang="en-GB" dirty="0">
                <a:solidFill>
                  <a:schemeClr val="accent2"/>
                </a:solidFill>
              </a:rPr>
              <a:t>)</a:t>
            </a:r>
            <a:r>
              <a:rPr lang="ar-SA" dirty="0">
                <a:solidFill>
                  <a:schemeClr val="accent2"/>
                </a:solidFill>
                <a:cs typeface="Arial" charset="0"/>
              </a:rPr>
              <a:t>‏</a:t>
            </a:r>
            <a:endParaRPr lang="en-GB" dirty="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accent2"/>
                </a:solidFill>
              </a:rPr>
              <a:t>Shock: 2008/06/06 15:36 </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accent2"/>
                </a:solidFill>
              </a:rPr>
              <a:t>ICME: 06/06 19:00 ~ 06/07 14:00</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accent2"/>
                </a:solidFill>
              </a:rPr>
              <a:t>DT: 19 hr</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a:solidFill>
                  <a:schemeClr val="accent2"/>
                </a:solidFill>
              </a:rPr>
              <a:t>Bmax</a:t>
            </a:r>
            <a:r>
              <a:rPr lang="en-GB" dirty="0">
                <a:solidFill>
                  <a:schemeClr val="accent2"/>
                </a:solidFill>
              </a:rPr>
              <a:t>: 14.8 </a:t>
            </a:r>
            <a:r>
              <a:rPr lang="en-GB" dirty="0" err="1">
                <a:solidFill>
                  <a:schemeClr val="accent2"/>
                </a:solidFill>
              </a:rPr>
              <a:t>nT</a:t>
            </a:r>
            <a:endParaRPr lang="en-GB" dirty="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a:solidFill>
                  <a:schemeClr val="accent2"/>
                </a:solidFill>
              </a:rPr>
              <a:t>Vmax</a:t>
            </a:r>
            <a:r>
              <a:rPr lang="en-GB" dirty="0">
                <a:solidFill>
                  <a:schemeClr val="accent2"/>
                </a:solidFill>
              </a:rPr>
              <a:t>: 430 km/s</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chemeClr val="accent2"/>
              </a:solidFill>
            </a:endParaRP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accent2"/>
                </a:solidFill>
              </a:rPr>
              <a:t>Comment:</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accent2"/>
                </a:solidFill>
              </a:rPr>
              <a:t>Nice B-rotation, low Beta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a:stretch>
            <a:fillRect/>
          </a:stretch>
        </p:blipFill>
        <p:spPr bwMode="auto">
          <a:xfrm>
            <a:off x="1306512" y="3246437"/>
            <a:ext cx="2584450" cy="2187575"/>
          </a:xfrm>
          <a:prstGeom prst="rect">
            <a:avLst/>
          </a:prstGeom>
          <a:noFill/>
          <a:ln w="9525">
            <a:noFill/>
            <a:round/>
            <a:headEnd/>
            <a:tailEnd/>
          </a:ln>
        </p:spPr>
      </p:pic>
      <p:pic>
        <p:nvPicPr>
          <p:cNvPr id="15363" name="Picture 2"/>
          <p:cNvPicPr>
            <a:picLocks noChangeAspect="1" noChangeArrowheads="1"/>
          </p:cNvPicPr>
          <p:nvPr/>
        </p:nvPicPr>
        <p:blipFill>
          <a:blip r:embed="rId4" cstate="print"/>
          <a:srcRect/>
          <a:stretch>
            <a:fillRect/>
          </a:stretch>
        </p:blipFill>
        <p:spPr bwMode="auto">
          <a:xfrm>
            <a:off x="3973512" y="3246437"/>
            <a:ext cx="2562225" cy="2185988"/>
          </a:xfrm>
          <a:prstGeom prst="rect">
            <a:avLst/>
          </a:prstGeom>
          <a:noFill/>
          <a:ln w="9525">
            <a:noFill/>
            <a:round/>
            <a:headEnd/>
            <a:tailEnd/>
          </a:ln>
        </p:spPr>
      </p:pic>
      <p:sp>
        <p:nvSpPr>
          <p:cNvPr id="15364" name="Text Box 3"/>
          <p:cNvSpPr txBox="1">
            <a:spLocks noChangeArrowheads="1"/>
          </p:cNvSpPr>
          <p:nvPr/>
        </p:nvSpPr>
        <p:spPr bwMode="auto">
          <a:xfrm>
            <a:off x="1306512" y="5913437"/>
            <a:ext cx="5954712" cy="960437"/>
          </a:xfrm>
          <a:prstGeom prst="rect">
            <a:avLst/>
          </a:prstGeom>
          <a:noFill/>
          <a:ln w="9525">
            <a:noFill/>
            <a:round/>
            <a:headEnd/>
            <a:tailEnd/>
          </a:ln>
        </p:spPr>
        <p:txBody>
          <a:bodyPr lIns="90000" tIns="45000" rIns="90000" bIns="4500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accent2"/>
                </a:solidFill>
              </a:rPr>
              <a:t>STA                   Not seen               S09E14</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accent2"/>
                </a:solidFill>
              </a:rPr>
              <a:t>LASCO/C2        2009/01/21 18:54   </a:t>
            </a:r>
            <a:r>
              <a:rPr lang="en-GB" dirty="0">
                <a:solidFill>
                  <a:schemeClr val="accent2"/>
                </a:solidFill>
              </a:rPr>
              <a:t>S09W29     </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chemeClr val="accent2"/>
                </a:solidFill>
              </a:rPr>
              <a:t>STB </a:t>
            </a:r>
            <a:r>
              <a:rPr lang="en-GB" dirty="0">
                <a:solidFill>
                  <a:schemeClr val="accent2"/>
                </a:solidFill>
              </a:rPr>
              <a:t>/COR1       </a:t>
            </a:r>
            <a:r>
              <a:rPr lang="en-GB" dirty="0" smtClean="0">
                <a:solidFill>
                  <a:schemeClr val="accent2"/>
                </a:solidFill>
              </a:rPr>
              <a:t>2009/01/21 16:45   </a:t>
            </a:r>
            <a:r>
              <a:rPr lang="en-GB" dirty="0">
                <a:solidFill>
                  <a:schemeClr val="accent2"/>
                </a:solidFill>
              </a:rPr>
              <a:t>S09E76</a:t>
            </a:r>
          </a:p>
        </p:txBody>
      </p:sp>
      <p:sp>
        <p:nvSpPr>
          <p:cNvPr id="15365" name="Text Box 4"/>
          <p:cNvSpPr txBox="1">
            <a:spLocks noChangeArrowheads="1"/>
          </p:cNvSpPr>
          <p:nvPr/>
        </p:nvSpPr>
        <p:spPr bwMode="auto">
          <a:xfrm>
            <a:off x="7250112" y="2865437"/>
            <a:ext cx="1989138" cy="304800"/>
          </a:xfrm>
          <a:prstGeom prst="rect">
            <a:avLst/>
          </a:prstGeom>
          <a:noFill/>
          <a:ln w="9525">
            <a:noFill/>
            <a:round/>
            <a:headEnd/>
            <a:tailEnd/>
          </a:ln>
        </p:spPr>
        <p:txBody>
          <a:bodyPr lIns="90000" tIns="45000" rIns="90000" bIns="4500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rPr>
              <a:t>A (E14)</a:t>
            </a:r>
          </a:p>
        </p:txBody>
      </p:sp>
      <p:sp>
        <p:nvSpPr>
          <p:cNvPr id="15366" name="Text Box 5"/>
          <p:cNvSpPr txBox="1">
            <a:spLocks noChangeArrowheads="1"/>
          </p:cNvSpPr>
          <p:nvPr/>
        </p:nvSpPr>
        <p:spPr bwMode="auto">
          <a:xfrm>
            <a:off x="1758950" y="2771775"/>
            <a:ext cx="1985962" cy="322262"/>
          </a:xfrm>
          <a:prstGeom prst="rect">
            <a:avLst/>
          </a:prstGeom>
          <a:noFill/>
          <a:ln w="9525">
            <a:noFill/>
            <a:round/>
            <a:headEnd/>
            <a:tailEnd/>
          </a:ln>
        </p:spPr>
        <p:txBody>
          <a:bodyPr lIns="90000" tIns="45000" rIns="90000" bIns="4500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chemeClr val="tx1"/>
                </a:solidFill>
              </a:rPr>
              <a:t>B (W76)</a:t>
            </a:r>
          </a:p>
        </p:txBody>
      </p:sp>
      <p:sp>
        <p:nvSpPr>
          <p:cNvPr id="15367" name="Text Box 6"/>
          <p:cNvSpPr txBox="1">
            <a:spLocks noChangeArrowheads="1"/>
          </p:cNvSpPr>
          <p:nvPr/>
        </p:nvSpPr>
        <p:spPr bwMode="auto">
          <a:xfrm>
            <a:off x="4202112" y="2789237"/>
            <a:ext cx="2057400" cy="457200"/>
          </a:xfrm>
          <a:prstGeom prst="rect">
            <a:avLst/>
          </a:prstGeom>
          <a:noFill/>
          <a:ln w="9525">
            <a:noFill/>
            <a:round/>
            <a:headEnd/>
            <a:tailEnd/>
          </a:ln>
        </p:spPr>
        <p:txBody>
          <a:bodyPr lIns="90000" tIns="45000" rIns="90000" bIns="4500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chemeClr val="tx1"/>
                </a:solidFill>
              </a:rPr>
              <a:t>LASCO (W29)</a:t>
            </a:r>
          </a:p>
        </p:txBody>
      </p:sp>
      <p:pic>
        <p:nvPicPr>
          <p:cNvPr id="15371" name="Picture 10"/>
          <p:cNvPicPr>
            <a:picLocks noChangeAspect="1" noChangeArrowheads="1"/>
          </p:cNvPicPr>
          <p:nvPr/>
        </p:nvPicPr>
        <p:blipFill>
          <a:blip r:embed="rId5" cstate="print"/>
          <a:srcRect/>
          <a:stretch>
            <a:fillRect/>
          </a:stretch>
        </p:blipFill>
        <p:spPr bwMode="auto">
          <a:xfrm>
            <a:off x="6564312" y="3246437"/>
            <a:ext cx="2386013" cy="2187575"/>
          </a:xfrm>
          <a:prstGeom prst="rect">
            <a:avLst/>
          </a:prstGeom>
          <a:noFill/>
          <a:ln w="9525">
            <a:noFill/>
            <a:round/>
            <a:headEnd/>
            <a:tailEnd/>
          </a:ln>
        </p:spPr>
      </p:pic>
      <p:sp>
        <p:nvSpPr>
          <p:cNvPr id="15372" name="Rectangle 12"/>
          <p:cNvSpPr>
            <a:spLocks noChangeArrowheads="1"/>
          </p:cNvSpPr>
          <p:nvPr/>
        </p:nvSpPr>
        <p:spPr bwMode="auto">
          <a:xfrm>
            <a:off x="696912" y="350837"/>
            <a:ext cx="7402512" cy="1853713"/>
          </a:xfrm>
          <a:prstGeom prst="rect">
            <a:avLst/>
          </a:prstGeom>
          <a:noFill/>
          <a:ln w="9525">
            <a:noFill/>
            <a:miter lim="800000"/>
            <a:headEnd/>
            <a:tailEnd/>
          </a:ln>
          <a:effectLst/>
        </p:spPr>
        <p:txBody>
          <a:bodyPr wrap="square">
            <a:spAutoFit/>
          </a:bodyPr>
          <a:lstStyle/>
          <a:p>
            <a:pPr>
              <a:lnSpc>
                <a:spcPct val="97000"/>
              </a:lnSpc>
              <a:buSzPct val="100000"/>
            </a:pPr>
            <a:r>
              <a:rPr lang="en-GB" sz="3200" b="1" dirty="0" smtClean="0">
                <a:solidFill>
                  <a:schemeClr val="accent2"/>
                </a:solidFill>
              </a:rPr>
              <a:t>CASE 2:  a CME missed by STA</a:t>
            </a:r>
            <a:endParaRPr lang="en-GB" sz="2800" dirty="0" smtClean="0">
              <a:solidFill>
                <a:schemeClr val="accent2"/>
              </a:solidFill>
            </a:endParaRPr>
          </a:p>
          <a:p>
            <a:pPr>
              <a:lnSpc>
                <a:spcPct val="97000"/>
              </a:lnSpc>
              <a:buSzPct val="100000"/>
            </a:pPr>
            <a:r>
              <a:rPr lang="en-GB" sz="2400" dirty="0" smtClean="0">
                <a:solidFill>
                  <a:schemeClr val="accent2"/>
                </a:solidFill>
              </a:rPr>
              <a:t>CME</a:t>
            </a:r>
            <a:r>
              <a:rPr lang="en-GB" sz="2400" dirty="0">
                <a:solidFill>
                  <a:schemeClr val="accent2"/>
                </a:solidFill>
              </a:rPr>
              <a:t>:  </a:t>
            </a:r>
            <a:r>
              <a:rPr lang="en-GB" sz="2400" dirty="0" smtClean="0">
                <a:solidFill>
                  <a:schemeClr val="accent2"/>
                </a:solidFill>
              </a:rPr>
              <a:t>2009/01/21 not seen  in </a:t>
            </a:r>
            <a:r>
              <a:rPr lang="en-GB" sz="2400" dirty="0">
                <a:solidFill>
                  <a:schemeClr val="accent2"/>
                </a:solidFill>
              </a:rPr>
              <a:t>STA </a:t>
            </a:r>
            <a:r>
              <a:rPr lang="en-GB" sz="2400" dirty="0" smtClean="0">
                <a:solidFill>
                  <a:schemeClr val="accent2"/>
                </a:solidFill>
              </a:rPr>
              <a:t> (E14)</a:t>
            </a:r>
          </a:p>
          <a:p>
            <a:pPr>
              <a:lnSpc>
                <a:spcPct val="97000"/>
              </a:lnSpc>
              <a:buSzPct val="100000"/>
            </a:pPr>
            <a:r>
              <a:rPr lang="en-GB" sz="2400" dirty="0" smtClean="0">
                <a:solidFill>
                  <a:schemeClr val="accent2"/>
                </a:solidFill>
              </a:rPr>
              <a:t>LASCO(W29), B(W76) </a:t>
            </a:r>
          </a:p>
          <a:p>
            <a:pPr>
              <a:lnSpc>
                <a:spcPct val="97000"/>
              </a:lnSpc>
              <a:buSzPct val="100000"/>
            </a:pPr>
            <a:r>
              <a:rPr lang="en-GB" sz="2400" dirty="0" smtClean="0">
                <a:solidFill>
                  <a:schemeClr val="accent2"/>
                </a:solidFill>
              </a:rPr>
              <a:t>Speed: 227 km/s</a:t>
            </a:r>
          </a:p>
          <a:p>
            <a:pPr>
              <a:lnSpc>
                <a:spcPct val="97000"/>
              </a:lnSpc>
              <a:buSzPct val="100000"/>
            </a:pPr>
            <a:endParaRPr lang="en-GB" sz="14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LGC Sans"/>
        <a:cs typeface="DejaVu LGC Sans"/>
      </a:majorFont>
      <a:minorFont>
        <a:latin typeface="Arial"/>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1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1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1333</Words>
  <Application>Microsoft Office PowerPoint</Application>
  <PresentationFormat>Custom</PresentationFormat>
  <Paragraphs>170</Paragraphs>
  <Slides>16</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dc:creator>
  <cp:lastModifiedBy>Windows User</cp:lastModifiedBy>
  <cp:revision>279</cp:revision>
  <dcterms:modified xsi:type="dcterms:W3CDTF">2010-03-23T15:53:55Z</dcterms:modified>
</cp:coreProperties>
</file>