
<file path=[Content_Types].xml><?xml version="1.0" encoding="utf-8"?>
<Types xmlns="http://schemas.openxmlformats.org/package/2006/content-types"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Layouts/slideLayout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6.xml" ContentType="application/vnd.openxmlformats-officedocument.presentationml.slideLayout+xml"/>
  <Override PartName="/ppt/presentation.xml" ContentType="application/vnd.openxmlformats-officedocument.presentationml.presentation.main+xml"/>
  <Override PartName="/docProps/app.xml" ContentType="application/vnd.openxmlformats-officedocument.extended-properties+xml"/>
  <Override PartName="/ppt/slides/slide5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Layouts/slideLayout7.xml" ContentType="application/vnd.openxmlformats-officedocument.presentationml.slideLayout+xml"/>
  <Override PartName="/ppt/presProps.xml" ContentType="application/vnd.openxmlformats-officedocument.presentationml.presProps+xml"/>
  <Default Extension="jpeg" ContentType="image/jpeg"/>
  <Override PartName="/ppt/slideLayouts/slideLayout3.xml" ContentType="application/vnd.openxmlformats-officedocument.presentationml.slideLayout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Default Extension="png" ContentType="image/png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Default Extension="xml" ContentType="application/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Masters/slideMaster1.xml" ContentType="application/vnd.openxmlformats-officedocument.presentationml.slideMaster+xml"/>
  <Override PartName="/ppt/viewProps.xml" ContentType="application/vnd.openxmlformats-officedocument.presentationml.viewProps+xml"/>
  <Override PartName="/docProps/core.xml" ContentType="application/vnd.openxmlformats-package.core-properties+xml"/>
  <Default Extension="bin" ContentType="application/vnd.openxmlformats-officedocument.presentationml.printerSettings"/>
  <Default Extension="rels" ContentType="application/vnd.openxmlformats-package.relationships+xml"/>
  <Override PartName="/ppt/slides/slide9.xml" ContentType="application/vnd.openxmlformats-officedocument.presentationml.slide+xml"/>
  <Override PartName="/ppt/slides/slide13.xml" ContentType="application/vnd.openxmlformats-officedocument.presentationml.slide+xml"/>
  <Override PartName="/ppt/slides/slide6.xml" ContentType="application/vnd.openxmlformats-officedocument.presentationml.slide+xml"/>
  <Default Extension="pdf" ContentType="application/pdf"/>
  <Override PartName="/ppt/slides/slide12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trictFirstAndLastChars="0" saveSubsetFonts="1" autoCompressPictures="0">
  <p:sldMasterIdLst>
    <p:sldMasterId r:id="rId1"/>
  </p:sldMasterIdLst>
  <p:notesMasterIdLst>
    <p:notesMasterId r:id="rId15"/>
  </p:notesMasterIdLst>
  <p:sldIdLst>
    <p:sldId id="256" r:id="rId2"/>
    <p:sldId id="260" r:id="rId3"/>
    <p:sldId id="259" r:id="rId4"/>
    <p:sldId id="262" r:id="rId5"/>
    <p:sldId id="263" r:id="rId6"/>
    <p:sldId id="265" r:id="rId7"/>
    <p:sldId id="264" r:id="rId8"/>
    <p:sldId id="266" r:id="rId9"/>
    <p:sldId id="268" r:id="rId10"/>
    <p:sldId id="269" r:id="rId11"/>
    <p:sldId id="270" r:id="rId12"/>
    <p:sldId id="271" r:id="rId13"/>
    <p:sldId id="272" r:id="rId14"/>
  </p:sldIdLst>
  <p:sldSz cx="9144000" cy="6858000" type="overhead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Times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Times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Times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Times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Times" charset="0"/>
        <a:ea typeface="+mn-ea"/>
        <a:cs typeface="+mn-cs"/>
      </a:defRPr>
    </a:lvl5pPr>
    <a:lvl6pPr marL="2286000" algn="l" defTabSz="457200" rtl="0" eaLnBrk="1" latinLnBrk="0" hangingPunct="1">
      <a:defRPr sz="1400" kern="1200">
        <a:solidFill>
          <a:schemeClr val="tx1"/>
        </a:solidFill>
        <a:latin typeface="Times" charset="0"/>
        <a:ea typeface="+mn-ea"/>
        <a:cs typeface="+mn-cs"/>
      </a:defRPr>
    </a:lvl6pPr>
    <a:lvl7pPr marL="2743200" algn="l" defTabSz="457200" rtl="0" eaLnBrk="1" latinLnBrk="0" hangingPunct="1">
      <a:defRPr sz="1400" kern="1200">
        <a:solidFill>
          <a:schemeClr val="tx1"/>
        </a:solidFill>
        <a:latin typeface="Times" charset="0"/>
        <a:ea typeface="+mn-ea"/>
        <a:cs typeface="+mn-cs"/>
      </a:defRPr>
    </a:lvl7pPr>
    <a:lvl8pPr marL="3200400" algn="l" defTabSz="457200" rtl="0" eaLnBrk="1" latinLnBrk="0" hangingPunct="1">
      <a:defRPr sz="1400" kern="1200">
        <a:solidFill>
          <a:schemeClr val="tx1"/>
        </a:solidFill>
        <a:latin typeface="Times" charset="0"/>
        <a:ea typeface="+mn-ea"/>
        <a:cs typeface="+mn-cs"/>
      </a:defRPr>
    </a:lvl8pPr>
    <a:lvl9pPr marL="3657600" algn="l" defTabSz="457200" rtl="0" eaLnBrk="1" latinLnBrk="0" hangingPunct="1">
      <a:defRPr sz="1400" kern="1200">
        <a:solidFill>
          <a:schemeClr val="tx1"/>
        </a:solidFill>
        <a:latin typeface="Times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showPr showNarration="1" useTimings="0">
    <p:present/>
    <p:sldAll/>
    <p:penClr>
      <a:schemeClr val="tx1"/>
    </p:penClr>
  </p:showPr>
  <p:clrMru>
    <a:srgbClr val="E1E6CF"/>
    <a:srgbClr val="000000"/>
    <a:srgbClr val="187534"/>
    <a:srgbClr val="ED181E"/>
    <a:srgbClr val="E7F7F7"/>
    <a:srgbClr val="FFFFFF"/>
    <a:srgbClr val="FF6666"/>
    <a:srgbClr val="00FF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 showOutlineIcons="0">
    <p:restoredLeft sz="15620"/>
    <p:restoredTop sz="94660"/>
  </p:normalViewPr>
  <p:slideViewPr>
    <p:cSldViewPr>
      <p:cViewPr varScale="1">
        <p:scale>
          <a:sx n="93" d="100"/>
          <a:sy n="93" d="100"/>
        </p:scale>
        <p:origin x="-784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4" Type="http://schemas.openxmlformats.org/officeDocument/2006/relationships/slide" Target="slides/slide13.xml"/><Relationship Id="rId20" Type="http://schemas.openxmlformats.org/officeDocument/2006/relationships/tableStyles" Target="tableStyles.xml"/><Relationship Id="rId4" Type="http://schemas.openxmlformats.org/officeDocument/2006/relationships/slide" Target="slides/slide3.xml"/><Relationship Id="rId7" Type="http://schemas.openxmlformats.org/officeDocument/2006/relationships/slide" Target="slides/slide6.xml"/><Relationship Id="rId11" Type="http://schemas.openxmlformats.org/officeDocument/2006/relationships/slide" Target="slides/slide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6" Type="http://schemas.openxmlformats.org/officeDocument/2006/relationships/printerSettings" Target="printerSettings/printerSettings1.bin"/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0" Type="http://schemas.openxmlformats.org/officeDocument/2006/relationships/slide" Target="slides/slide9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19" Type="http://schemas.openxmlformats.org/officeDocument/2006/relationships/theme" Target="theme/theme1.xml"/><Relationship Id="rId2" Type="http://schemas.openxmlformats.org/officeDocument/2006/relationships/slide" Target="slides/slide1.xml"/><Relationship Id="rId9" Type="http://schemas.openxmlformats.org/officeDocument/2006/relationships/slide" Target="slides/slide8.xml"/><Relationship Id="rId3" Type="http://schemas.openxmlformats.org/officeDocument/2006/relationships/slide" Target="slides/slide2.xml"/><Relationship Id="rId18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5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05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05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805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05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charset="0"/>
              </a:defRPr>
            </a:lvl1pPr>
          </a:lstStyle>
          <a:p>
            <a:pPr>
              <a:defRPr/>
            </a:pPr>
            <a:fld id="{EE026434-8D17-684E-B97B-8978C416A6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D944195-2E35-BD4C-B86B-8D0B0500CF9E}" type="slidenum">
              <a:rPr lang="en-US" smtClean="0"/>
              <a:pPr/>
              <a:t>7</a:t>
            </a:fld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28389F0-DAD5-6541-9BCE-1BDC9E5FA5E3}" type="slidenum">
              <a:rPr lang="en-US"/>
              <a:pPr/>
              <a:t>8</a:t>
            </a:fld>
            <a:endParaRPr lang="en-US"/>
          </a:p>
        </p:txBody>
      </p:sp>
      <p:sp>
        <p:nvSpPr>
          <p:cNvPr id="2355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4" Type="http://schemas.openxmlformats.org/officeDocument/2006/relationships/image" Target="../media/image8.png"/><Relationship Id="rId5" Type="http://schemas.openxmlformats.org/officeDocument/2006/relationships/image" Target="../media/image9.pdf"/><Relationship Id="rId7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6" Type="http://schemas.openxmlformats.org/officeDocument/2006/relationships/image" Target="../media/image10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7"/>
          <p:cNvSpPr txBox="1">
            <a:spLocks noChangeArrowheads="1"/>
          </p:cNvSpPr>
          <p:nvPr userDrawn="1"/>
        </p:nvSpPr>
        <p:spPr bwMode="auto">
          <a:xfrm>
            <a:off x="365125" y="1371600"/>
            <a:ext cx="2286000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lnSpc>
                <a:spcPct val="85000"/>
              </a:lnSpc>
              <a:defRPr/>
            </a:pPr>
            <a:r>
              <a:rPr lang="en-US" sz="1000">
                <a:solidFill>
                  <a:srgbClr val="FFFFFF"/>
                </a:solidFill>
                <a:latin typeface="Arial Narrow" charset="0"/>
              </a:rPr>
              <a:t>University of Michigan</a:t>
            </a:r>
          </a:p>
          <a:p>
            <a:pPr algn="ctr">
              <a:lnSpc>
                <a:spcPct val="85000"/>
              </a:lnSpc>
              <a:defRPr/>
            </a:pPr>
            <a:r>
              <a:rPr lang="en-US" sz="1000">
                <a:solidFill>
                  <a:srgbClr val="FFFFFF"/>
                </a:solidFill>
                <a:latin typeface="Arial Narrow" charset="0"/>
              </a:rPr>
              <a:t>Atmospheric, Oceanic &amp; Space Sciences</a:t>
            </a:r>
          </a:p>
          <a:p>
            <a:pPr algn="ctr">
              <a:lnSpc>
                <a:spcPct val="85000"/>
              </a:lnSpc>
              <a:defRPr/>
            </a:pPr>
            <a:endParaRPr lang="en-US" sz="1000">
              <a:solidFill>
                <a:srgbClr val="FFFFFF"/>
              </a:solidFill>
              <a:latin typeface="Arial Narrow" charset="0"/>
            </a:endParaRPr>
          </a:p>
        </p:txBody>
      </p:sp>
      <p:grpSp>
        <p:nvGrpSpPr>
          <p:cNvPr id="5" name="Group 34"/>
          <p:cNvGrpSpPr>
            <a:grpSpLocks/>
          </p:cNvGrpSpPr>
          <p:nvPr userDrawn="1"/>
        </p:nvGrpSpPr>
        <p:grpSpPr bwMode="auto">
          <a:xfrm>
            <a:off x="2819400" y="5638800"/>
            <a:ext cx="3578225" cy="681038"/>
            <a:chOff x="575" y="3264"/>
            <a:chExt cx="3070" cy="584"/>
          </a:xfrm>
        </p:grpSpPr>
        <p:pic>
          <p:nvPicPr>
            <p:cNvPr id="6" name="Picture 30" descr="AF_logo"/>
            <p:cNvPicPr>
              <a:picLocks noChangeAspect="1" noChangeArrowheads="1"/>
            </p:cNvPicPr>
            <p:nvPr userDrawn="1"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023" y="3264"/>
              <a:ext cx="622" cy="5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31" descr="DoD_logo"/>
            <p:cNvPicPr>
              <a:picLocks noChangeAspect="1" noChangeArrowheads="1"/>
            </p:cNvPicPr>
            <p:nvPr userDrawn="1"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303" y="3264"/>
              <a:ext cx="605" cy="5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32" descr="NASA"/>
            <p:cNvPicPr>
              <a:picLocks noChangeAspect="1" noChangeArrowheads="1"/>
            </p:cNvPicPr>
            <p:nvPr userDrawn="1"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75" y="3264"/>
              <a:ext cx="708" cy="5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33"/>
            <p:cNvPicPr>
              <a:picLocks noChangeAspect="1" noChangeArrowheads="1"/>
            </p:cNvPicPr>
            <p:nvPr userDrawn="1"/>
          </p:nvPicPr>
          <mc:AlternateContent xmlns:ma="http://schemas.microsoft.com/office/mac/drawingml/2008/main">
            <mc:Choice Requires="ma">
              <p:blipFill>
                <a:blip r:embed="rId5"/>
                <a:srcRect/>
                <a:stretch>
                  <a:fillRect/>
                </a:stretch>
              </p:blipFill>
            </mc:Choice>
            <mc:Fallback xmlns:ma="http://schemas.microsoft.com/office/mac/drawingml/2008/main" xmlns=""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>
              <p:blipFill>
                <a:blip r:embed="rId6"/>
                <a:srcRect/>
                <a:stretch>
                  <a:fillRect/>
                </a:stretch>
              </p:blipFill>
            </mc:Fallback>
          </mc:AlternateContent>
          <p:spPr bwMode="auto">
            <a:xfrm>
              <a:off x="1439" y="3264"/>
              <a:ext cx="587" cy="5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0" name="Picture 17" descr="blockM.eps"/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 bwMode="auto">
          <a:xfrm>
            <a:off x="762000" y="228600"/>
            <a:ext cx="155098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8" descr="CSEM-circle_blend.psd"/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 bwMode="auto">
          <a:xfrm>
            <a:off x="7162800" y="228600"/>
            <a:ext cx="1570038" cy="150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473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2506663"/>
            <a:ext cx="7772400" cy="701675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4474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579438"/>
          </a:xfrm>
        </p:spPr>
        <p:txBody>
          <a:bodyPr/>
          <a:lstStyle>
            <a:lvl1pPr marL="0" indent="0" algn="ctr">
              <a:spcBef>
                <a:spcPct val="10000"/>
              </a:spcBef>
              <a:buFontTx/>
              <a:buNone/>
              <a:defRPr sz="3200">
                <a:solidFill>
                  <a:srgbClr val="FFCC00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2" name="Rectangle 13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553200"/>
            <a:ext cx="2895600" cy="304800"/>
          </a:xfrm>
        </p:spPr>
        <p:txBody>
          <a:bodyPr/>
          <a:lstStyle>
            <a:lvl1pPr algn="ctr">
              <a:defRPr sz="1400">
                <a:latin typeface="Times" charset="0"/>
              </a:defRPr>
            </a:lvl1pPr>
          </a:lstStyle>
          <a:p>
            <a:pPr>
              <a:defRPr/>
            </a:pPr>
            <a:r>
              <a:rPr lang="en-US"/>
              <a:t>http://csem.engin.umich.edu</a:t>
            </a:r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0"/>
          <p:cNvSpPr>
            <a:spLocks noGrp="1" noChangeArrowheads="1"/>
          </p:cNvSpPr>
          <p:nvPr userDrawn="1"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ADDEEB-083E-9C46-9898-212E08B1C9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Rectangle 19"/>
          <p:cNvSpPr>
            <a:spLocks noGrp="1" noChangeArrowheads="1"/>
          </p:cNvSpPr>
          <p:nvPr userDrawn="1"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http://</a:t>
            </a:r>
            <a:r>
              <a:rPr lang="en-US" err="1"/>
              <a:t>csem.engin.umich.edu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198438"/>
            <a:ext cx="1943100" cy="27749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198438"/>
            <a:ext cx="5676900" cy="27749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0"/>
          <p:cNvSpPr>
            <a:spLocks noGrp="1" noChangeArrowheads="1"/>
          </p:cNvSpPr>
          <p:nvPr userDrawn="1"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06F7F6-8D94-184A-BB33-9214DE51C6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Rectangle 19"/>
          <p:cNvSpPr>
            <a:spLocks noGrp="1" noChangeArrowheads="1"/>
          </p:cNvSpPr>
          <p:nvPr userDrawn="1"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http://</a:t>
            </a:r>
            <a:r>
              <a:rPr lang="en-US" err="1"/>
              <a:t>csem.engin.umich.edu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198438"/>
            <a:ext cx="5638800" cy="51911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0"/>
          <p:cNvSpPr>
            <a:spLocks noGrp="1" noChangeArrowheads="1"/>
          </p:cNvSpPr>
          <p:nvPr userDrawn="1"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7ED903-DBE9-344A-8E66-C151E4CD45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Rectangle 19"/>
          <p:cNvSpPr>
            <a:spLocks noGrp="1" noChangeArrowheads="1"/>
          </p:cNvSpPr>
          <p:nvPr userDrawn="1"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http://</a:t>
            </a:r>
            <a:r>
              <a:rPr lang="en-US" err="1"/>
              <a:t>csem.engin.umich.edu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0"/>
          <p:cNvSpPr>
            <a:spLocks noGrp="1" noChangeArrowheads="1"/>
          </p:cNvSpPr>
          <p:nvPr userDrawn="1"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AB88A8-5EA9-134D-815B-CE1D816EC0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Rectangle 19"/>
          <p:cNvSpPr>
            <a:spLocks noGrp="1" noChangeArrowheads="1"/>
          </p:cNvSpPr>
          <p:nvPr userDrawn="1"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http://</a:t>
            </a:r>
            <a:r>
              <a:rPr lang="en-US" err="1"/>
              <a:t>csem.engin.umich.edu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219200"/>
            <a:ext cx="3810000" cy="17541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19200"/>
            <a:ext cx="3810000" cy="17541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0"/>
          <p:cNvSpPr>
            <a:spLocks noGrp="1" noChangeArrowheads="1"/>
          </p:cNvSpPr>
          <p:nvPr userDrawn="1"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23747B-92B0-6845-B908-22B7BF046C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9"/>
          <p:cNvSpPr>
            <a:spLocks noGrp="1" noChangeArrowheads="1"/>
          </p:cNvSpPr>
          <p:nvPr userDrawn="1"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http://</a:t>
            </a:r>
            <a:r>
              <a:rPr lang="en-US" err="1"/>
              <a:t>csem.engin.umich.edu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0"/>
          <p:cNvSpPr>
            <a:spLocks noGrp="1" noChangeArrowheads="1"/>
          </p:cNvSpPr>
          <p:nvPr userDrawn="1"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4A0A27-2A7F-9649-BEEF-FB0C67DFBA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Rectangle 19"/>
          <p:cNvSpPr>
            <a:spLocks noGrp="1" noChangeArrowheads="1"/>
          </p:cNvSpPr>
          <p:nvPr userDrawn="1"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http://</a:t>
            </a:r>
            <a:r>
              <a:rPr lang="en-US" err="1"/>
              <a:t>csem.engin.umich.edu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0"/>
          <p:cNvSpPr>
            <a:spLocks noGrp="1" noChangeArrowheads="1"/>
          </p:cNvSpPr>
          <p:nvPr userDrawn="1"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FD95D3-ECAA-084A-8927-4152225B0A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4" name="Rectangle 19"/>
          <p:cNvSpPr>
            <a:spLocks noGrp="1" noChangeArrowheads="1"/>
          </p:cNvSpPr>
          <p:nvPr userDrawn="1"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http://</a:t>
            </a:r>
            <a:r>
              <a:rPr lang="en-US" err="1"/>
              <a:t>csem.engin.umich.edu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0"/>
          <p:cNvSpPr>
            <a:spLocks noGrp="1" noChangeArrowheads="1"/>
          </p:cNvSpPr>
          <p:nvPr userDrawn="1"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701D51-6737-0743-B671-DFB1E0E62E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3" name="Rectangle 19"/>
          <p:cNvSpPr>
            <a:spLocks noGrp="1" noChangeArrowheads="1"/>
          </p:cNvSpPr>
          <p:nvPr userDrawn="1"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http://</a:t>
            </a:r>
            <a:r>
              <a:rPr lang="en-US" err="1"/>
              <a:t>csem.engin.umich.edu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0"/>
          <p:cNvSpPr>
            <a:spLocks noGrp="1" noChangeArrowheads="1"/>
          </p:cNvSpPr>
          <p:nvPr userDrawn="1"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265521-FE8F-6149-BD45-36CC3AAC66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9"/>
          <p:cNvSpPr>
            <a:spLocks noGrp="1" noChangeArrowheads="1"/>
          </p:cNvSpPr>
          <p:nvPr userDrawn="1"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http://</a:t>
            </a:r>
            <a:r>
              <a:rPr lang="en-US" err="1"/>
              <a:t>csem.engin.umich.edu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0"/>
          <p:cNvSpPr>
            <a:spLocks noGrp="1" noChangeArrowheads="1"/>
          </p:cNvSpPr>
          <p:nvPr userDrawn="1"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C338BE-A028-9E46-BA3E-8BB14AD212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9"/>
          <p:cNvSpPr>
            <a:spLocks noGrp="1" noChangeArrowheads="1"/>
          </p:cNvSpPr>
          <p:nvPr userDrawn="1"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http://</a:t>
            </a:r>
            <a:r>
              <a:rPr lang="en-US" err="1"/>
              <a:t>csem.engin.umich.edu</a:t>
            </a:r>
            <a:endParaRPr 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14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6" Type="http://schemas.openxmlformats.org/officeDocument/2006/relationships/image" Target="../media/image4.png"/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2" Type="http://schemas.openxmlformats.org/officeDocument/2006/relationships/theme" Target="../theme/theme1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2133600" y="198438"/>
            <a:ext cx="57912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219200"/>
            <a:ext cx="7772400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3732" name="Rectangle 20"/>
          <p:cNvSpPr>
            <a:spLocks noGrp="1" noChangeArrowheads="1"/>
          </p:cNvSpPr>
          <p:nvPr userDrawn="1">
            <p:ph type="sldNum" sz="quarter" idx="4"/>
          </p:nvPr>
        </p:nvSpPr>
        <p:spPr bwMode="auto">
          <a:xfrm>
            <a:off x="8534400" y="6629400"/>
            <a:ext cx="609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FFCC00"/>
                </a:solidFill>
                <a:latin typeface="+mn-lt"/>
              </a:defRPr>
            </a:lvl1pPr>
          </a:lstStyle>
          <a:p>
            <a:pPr>
              <a:defRPr/>
            </a:pPr>
            <a:fld id="{D40276D9-A9E3-4C47-8126-5A717F570B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43746" name="Line 34"/>
          <p:cNvSpPr>
            <a:spLocks noChangeShapeType="1"/>
          </p:cNvSpPr>
          <p:nvPr userDrawn="1"/>
        </p:nvSpPr>
        <p:spPr bwMode="auto">
          <a:xfrm flipV="1">
            <a:off x="2133600" y="914400"/>
            <a:ext cx="5791200" cy="17463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/>
          </a:p>
        </p:txBody>
      </p:sp>
      <p:sp>
        <p:nvSpPr>
          <p:cNvPr id="243747" name="Text Box 35"/>
          <p:cNvSpPr txBox="1">
            <a:spLocks noChangeArrowheads="1"/>
          </p:cNvSpPr>
          <p:nvPr userDrawn="1"/>
        </p:nvSpPr>
        <p:spPr bwMode="auto">
          <a:xfrm>
            <a:off x="0" y="609600"/>
            <a:ext cx="2078038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lnSpc>
                <a:spcPct val="85000"/>
              </a:lnSpc>
              <a:defRPr/>
            </a:pPr>
            <a:r>
              <a:rPr lang="en-US" sz="1000">
                <a:solidFill>
                  <a:srgbClr val="FFFFFF"/>
                </a:solidFill>
                <a:latin typeface="Arial Narrow" charset="0"/>
              </a:rPr>
              <a:t>University of Michigan</a:t>
            </a:r>
          </a:p>
          <a:p>
            <a:pPr algn="ctr">
              <a:lnSpc>
                <a:spcPct val="85000"/>
              </a:lnSpc>
              <a:defRPr/>
            </a:pPr>
            <a:r>
              <a:rPr lang="en-US" sz="1000">
                <a:solidFill>
                  <a:srgbClr val="FFFFFF"/>
                </a:solidFill>
                <a:latin typeface="Arial Narrow" charset="0"/>
              </a:rPr>
              <a:t>Atmospheric, Oceanic &amp; Space Sciences</a:t>
            </a:r>
          </a:p>
          <a:p>
            <a:pPr algn="ctr">
              <a:lnSpc>
                <a:spcPct val="85000"/>
              </a:lnSpc>
              <a:defRPr/>
            </a:pPr>
            <a:endParaRPr lang="en-US" sz="1000">
              <a:solidFill>
                <a:srgbClr val="FFFFFF"/>
              </a:solidFill>
              <a:latin typeface="Arial Narrow" charset="0"/>
            </a:endParaRPr>
          </a:p>
        </p:txBody>
      </p:sp>
      <p:pic>
        <p:nvPicPr>
          <p:cNvPr id="1031" name="Picture 14" descr="blockM.eps"/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685800" y="152400"/>
            <a:ext cx="7239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15" descr="CSEM-circle_blend.psd"/>
          <p:cNvPicPr>
            <a:picLocks noChangeAspect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8077200" y="152400"/>
            <a:ext cx="874713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3731" name="Rectangle 19"/>
          <p:cNvSpPr>
            <a:spLocks noGrp="1" noChangeArrowheads="1"/>
          </p:cNvSpPr>
          <p:nvPr userDrawn="1">
            <p:ph type="ftr" sz="quarter" idx="3"/>
          </p:nvPr>
        </p:nvSpPr>
        <p:spPr bwMode="auto">
          <a:xfrm>
            <a:off x="0" y="6629400"/>
            <a:ext cx="9144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FFCC00"/>
                </a:solidFill>
                <a:latin typeface="Helvetica" charset="0"/>
              </a:defRPr>
            </a:lvl1pPr>
          </a:lstStyle>
          <a:p>
            <a:pPr>
              <a:defRPr/>
            </a:pPr>
            <a:r>
              <a:rPr lang="en-US"/>
              <a:t>http://</a:t>
            </a:r>
            <a:r>
              <a:rPr lang="en-US" err="1"/>
              <a:t>csem.engin.umich.edu</a:t>
            </a: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r:id="rId1"/>
    <p:sldLayoutId r:id="rId2"/>
    <p:sldLayoutId r:id="rId3"/>
    <p:sldLayoutId r:id="rId4"/>
    <p:sldLayoutId r:id="rId5"/>
    <p:sldLayoutId r:id="rId6"/>
    <p:sldLayoutId r:id="rId7"/>
    <p:sldLayoutId r:id="rId8"/>
    <p:sldLayoutId r:id="rId9"/>
    <p:sldLayoutId r:id="rId10"/>
    <p:sldLayoutId r:id="rId11"/>
  </p:sldLayoutIdLst>
  <p:transition/>
  <p:hf hdr="0" dt="0"/>
  <p:txStyles>
    <p:titleStyle>
      <a:lvl1pPr algn="ctr" defTabSz="768350" rtl="0" eaLnBrk="0" fontAlgn="base" hangingPunct="0"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+mj-lt"/>
          <a:ea typeface="ＭＳ Ｐゴシック" charset="-128"/>
          <a:cs typeface="ＭＳ Ｐゴシック" charset="-128"/>
        </a:defRPr>
      </a:lvl1pPr>
      <a:lvl2pPr algn="ctr" defTabSz="768350" rtl="0" eaLnBrk="0" fontAlgn="base" hangingPunct="0"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Helvetica" charset="0"/>
          <a:ea typeface="ＭＳ Ｐゴシック" charset="-128"/>
          <a:cs typeface="ＭＳ Ｐゴシック" charset="-128"/>
        </a:defRPr>
      </a:lvl2pPr>
      <a:lvl3pPr algn="ctr" defTabSz="768350" rtl="0" eaLnBrk="0" fontAlgn="base" hangingPunct="0"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Helvetica" charset="0"/>
          <a:ea typeface="ＭＳ Ｐゴシック" charset="-128"/>
          <a:cs typeface="ＭＳ Ｐゴシック" charset="-128"/>
        </a:defRPr>
      </a:lvl3pPr>
      <a:lvl4pPr algn="ctr" defTabSz="768350" rtl="0" eaLnBrk="0" fontAlgn="base" hangingPunct="0"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Helvetica" charset="0"/>
          <a:ea typeface="ＭＳ Ｐゴシック" charset="-128"/>
          <a:cs typeface="ＭＳ Ｐゴシック" charset="-128"/>
        </a:defRPr>
      </a:lvl4pPr>
      <a:lvl5pPr algn="ctr" defTabSz="768350" rtl="0" eaLnBrk="0" fontAlgn="base" hangingPunct="0"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Helvetica" charset="0"/>
          <a:ea typeface="ＭＳ Ｐゴシック" charset="-128"/>
          <a:cs typeface="ＭＳ Ｐゴシック" charset="-128"/>
        </a:defRPr>
      </a:lvl5pPr>
      <a:lvl6pPr marL="457200" algn="ctr" defTabSz="768350" rtl="0" eaLnBrk="0" fontAlgn="base" hangingPunct="0"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Helvetica" charset="0"/>
        </a:defRPr>
      </a:lvl6pPr>
      <a:lvl7pPr marL="914400" algn="ctr" defTabSz="768350" rtl="0" eaLnBrk="0" fontAlgn="base" hangingPunct="0"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Helvetica" charset="0"/>
        </a:defRPr>
      </a:lvl7pPr>
      <a:lvl8pPr marL="1371600" algn="ctr" defTabSz="768350" rtl="0" eaLnBrk="0" fontAlgn="base" hangingPunct="0"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Helvetica" charset="0"/>
        </a:defRPr>
      </a:lvl8pPr>
      <a:lvl9pPr marL="1828800" algn="ctr" defTabSz="768350" rtl="0" eaLnBrk="0" fontAlgn="base" hangingPunct="0"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Helvetica" charset="0"/>
        </a:defRPr>
      </a:lvl9pPr>
    </p:titleStyle>
    <p:bodyStyle>
      <a:lvl1pPr marL="381000" indent="-381000" algn="l" defTabSz="768350" rtl="0" eaLnBrk="0" fontAlgn="base" hangingPunct="0">
        <a:spcBef>
          <a:spcPct val="25000"/>
        </a:spcBef>
        <a:spcAft>
          <a:spcPct val="0"/>
        </a:spcAft>
        <a:buClr>
          <a:srgbClr val="000080"/>
        </a:buClr>
        <a:buBlip>
          <a:blip r:embed="rId15"/>
        </a:buBlip>
        <a:defRPr sz="2400">
          <a:solidFill>
            <a:srgbClr val="FFFFFF"/>
          </a:solidFill>
          <a:latin typeface="+mn-lt"/>
          <a:ea typeface="ＭＳ Ｐゴシック" charset="-128"/>
          <a:cs typeface="ＭＳ Ｐゴシック" charset="-128"/>
        </a:defRPr>
      </a:lvl1pPr>
      <a:lvl2pPr marL="765175" indent="-381000" algn="l" defTabSz="768350" rtl="0" eaLnBrk="0" fontAlgn="base" hangingPunct="0">
        <a:spcBef>
          <a:spcPct val="25000"/>
        </a:spcBef>
        <a:spcAft>
          <a:spcPct val="0"/>
        </a:spcAft>
        <a:buClr>
          <a:srgbClr val="000080"/>
        </a:buClr>
        <a:buSzPct val="120000"/>
        <a:buBlip>
          <a:blip r:embed="rId16"/>
        </a:buBlip>
        <a:defRPr sz="2000">
          <a:solidFill>
            <a:srgbClr val="FFFFFF"/>
          </a:solidFill>
          <a:latin typeface="+mn-lt"/>
          <a:ea typeface="ＭＳ Ｐゴシック" charset="-128"/>
        </a:defRPr>
      </a:lvl2pPr>
      <a:lvl3pPr marL="1111250" indent="-342900" algn="l" defTabSz="768350" rtl="0" eaLnBrk="0" fontAlgn="base" hangingPunct="0">
        <a:spcBef>
          <a:spcPct val="25000"/>
        </a:spcBef>
        <a:spcAft>
          <a:spcPct val="0"/>
        </a:spcAft>
        <a:buClr>
          <a:srgbClr val="000080"/>
        </a:buClr>
        <a:buSzPct val="120000"/>
        <a:buBlip>
          <a:blip r:embed="rId17"/>
        </a:buBlip>
        <a:defRPr sz="2400">
          <a:solidFill>
            <a:srgbClr val="FFFFFF"/>
          </a:solidFill>
          <a:latin typeface="+mn-lt"/>
          <a:ea typeface="ＭＳ Ｐゴシック" charset="-128"/>
        </a:defRPr>
      </a:lvl3pPr>
      <a:lvl4pPr marL="1457325" indent="-304800" algn="l" defTabSz="768350" rtl="0" eaLnBrk="0" fontAlgn="base" hangingPunct="0">
        <a:spcBef>
          <a:spcPct val="25000"/>
        </a:spcBef>
        <a:spcAft>
          <a:spcPct val="0"/>
        </a:spcAft>
        <a:buClr>
          <a:srgbClr val="000080"/>
        </a:buClr>
        <a:buBlip>
          <a:blip r:embed="rId15"/>
        </a:buBlip>
        <a:defRPr sz="1600">
          <a:solidFill>
            <a:srgbClr val="FFFFFF"/>
          </a:solidFill>
          <a:latin typeface="+mn-lt"/>
          <a:ea typeface="ＭＳ Ｐゴシック" charset="-128"/>
        </a:defRPr>
      </a:lvl4pPr>
      <a:lvl5pPr marL="1803400" indent="-266700" algn="l" defTabSz="768350" rtl="0" eaLnBrk="0" fontAlgn="base" hangingPunct="0">
        <a:spcBef>
          <a:spcPct val="25000"/>
        </a:spcBef>
        <a:spcAft>
          <a:spcPct val="0"/>
        </a:spcAft>
        <a:buClr>
          <a:srgbClr val="000080"/>
        </a:buClr>
        <a:buBlip>
          <a:blip r:embed="rId15"/>
        </a:buBlip>
        <a:defRPr sz="1400">
          <a:solidFill>
            <a:srgbClr val="FFFFFF"/>
          </a:solidFill>
          <a:latin typeface="+mn-lt"/>
          <a:ea typeface="ＭＳ Ｐゴシック" charset="-128"/>
        </a:defRPr>
      </a:lvl5pPr>
      <a:lvl6pPr marL="2260600" indent="-266700" algn="l" defTabSz="768350" rtl="0" eaLnBrk="0" fontAlgn="base" hangingPunct="0">
        <a:spcBef>
          <a:spcPct val="25000"/>
        </a:spcBef>
        <a:spcAft>
          <a:spcPct val="0"/>
        </a:spcAft>
        <a:buClr>
          <a:srgbClr val="000080"/>
        </a:buClr>
        <a:buBlip>
          <a:blip r:embed="rId15"/>
        </a:buBlip>
        <a:defRPr sz="1400">
          <a:solidFill>
            <a:srgbClr val="FFFFFF"/>
          </a:solidFill>
          <a:latin typeface="+mn-lt"/>
          <a:ea typeface="ＭＳ Ｐゴシック" charset="-128"/>
        </a:defRPr>
      </a:lvl6pPr>
      <a:lvl7pPr marL="2717800" indent="-266700" algn="l" defTabSz="768350" rtl="0" eaLnBrk="0" fontAlgn="base" hangingPunct="0">
        <a:spcBef>
          <a:spcPct val="25000"/>
        </a:spcBef>
        <a:spcAft>
          <a:spcPct val="0"/>
        </a:spcAft>
        <a:buClr>
          <a:srgbClr val="000080"/>
        </a:buClr>
        <a:buBlip>
          <a:blip r:embed="rId15"/>
        </a:buBlip>
        <a:defRPr sz="1400">
          <a:solidFill>
            <a:srgbClr val="FFFFFF"/>
          </a:solidFill>
          <a:latin typeface="+mn-lt"/>
          <a:ea typeface="ＭＳ Ｐゴシック" charset="-128"/>
        </a:defRPr>
      </a:lvl7pPr>
      <a:lvl8pPr marL="3175000" indent="-266700" algn="l" defTabSz="768350" rtl="0" eaLnBrk="0" fontAlgn="base" hangingPunct="0">
        <a:spcBef>
          <a:spcPct val="25000"/>
        </a:spcBef>
        <a:spcAft>
          <a:spcPct val="0"/>
        </a:spcAft>
        <a:buClr>
          <a:srgbClr val="000080"/>
        </a:buClr>
        <a:buBlip>
          <a:blip r:embed="rId15"/>
        </a:buBlip>
        <a:defRPr sz="1400">
          <a:solidFill>
            <a:srgbClr val="FFFFFF"/>
          </a:solidFill>
          <a:latin typeface="+mn-lt"/>
          <a:ea typeface="ＭＳ Ｐゴシック" charset="-128"/>
        </a:defRPr>
      </a:lvl8pPr>
      <a:lvl9pPr marL="3632200" indent="-266700" algn="l" defTabSz="768350" rtl="0" eaLnBrk="0" fontAlgn="base" hangingPunct="0">
        <a:spcBef>
          <a:spcPct val="25000"/>
        </a:spcBef>
        <a:spcAft>
          <a:spcPct val="0"/>
        </a:spcAft>
        <a:buClr>
          <a:srgbClr val="000080"/>
        </a:buClr>
        <a:buBlip>
          <a:blip r:embed="rId15"/>
        </a:buBlip>
        <a:defRPr sz="1400">
          <a:solidFill>
            <a:srgbClr val="FFFFFF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3" Type="http://schemas.openxmlformats.org/officeDocument/2006/relationships/image" Target="../media/image53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3" Type="http://schemas.openxmlformats.org/officeDocument/2006/relationships/image" Target="../media/image54.png"/><Relationship Id="rId1" Type="http://schemas.openxmlformats.org/officeDocument/2006/relationships/video" Target="file://localhost/Users/tamas/Desktop/Stereo_WS/breakout2D.avi" TargetMode="External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image" Target="../media/image57.png"/><Relationship Id="rId5" Type="http://schemas.openxmlformats.org/officeDocument/2006/relationships/image" Target="../media/image58.png"/><Relationship Id="rId7" Type="http://schemas.openxmlformats.org/officeDocument/2006/relationships/image" Target="../media/image60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5.png"/><Relationship Id="rId3" Type="http://schemas.openxmlformats.org/officeDocument/2006/relationships/image" Target="../media/image56.png"/><Relationship Id="rId6" Type="http://schemas.openxmlformats.org/officeDocument/2006/relationships/image" Target="../media/image5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4" Type="http://schemas.openxmlformats.org/officeDocument/2006/relationships/image" Target="../media/image23.png"/><Relationship Id="rId20" Type="http://schemas.openxmlformats.org/officeDocument/2006/relationships/image" Target="../media/image29.png"/><Relationship Id="rId4" Type="http://schemas.openxmlformats.org/officeDocument/2006/relationships/image" Target="../media/image13.png"/><Relationship Id="rId21" Type="http://schemas.openxmlformats.org/officeDocument/2006/relationships/image" Target="../media/image30.png"/><Relationship Id="rId7" Type="http://schemas.openxmlformats.org/officeDocument/2006/relationships/image" Target="../media/image16.pdf"/><Relationship Id="rId11" Type="http://schemas.openxmlformats.org/officeDocument/2006/relationships/image" Target="../media/image20.pd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16" Type="http://schemas.openxmlformats.org/officeDocument/2006/relationships/image" Target="../media/image25.png"/><Relationship Id="rId8" Type="http://schemas.openxmlformats.org/officeDocument/2006/relationships/image" Target="../media/image17.png"/><Relationship Id="rId13" Type="http://schemas.openxmlformats.org/officeDocument/2006/relationships/image" Target="../media/image22.pdf"/><Relationship Id="rId10" Type="http://schemas.openxmlformats.org/officeDocument/2006/relationships/image" Target="../media/image19.png"/><Relationship Id="rId5" Type="http://schemas.openxmlformats.org/officeDocument/2006/relationships/image" Target="../media/image14.pdf"/><Relationship Id="rId15" Type="http://schemas.openxmlformats.org/officeDocument/2006/relationships/image" Target="../media/image24.pdf"/><Relationship Id="rId12" Type="http://schemas.openxmlformats.org/officeDocument/2006/relationships/image" Target="../media/image21.png"/><Relationship Id="rId17" Type="http://schemas.openxmlformats.org/officeDocument/2006/relationships/image" Target="../media/image26.pdf"/><Relationship Id="rId19" Type="http://schemas.openxmlformats.org/officeDocument/2006/relationships/image" Target="../media/image28.png"/><Relationship Id="rId2" Type="http://schemas.openxmlformats.org/officeDocument/2006/relationships/image" Target="../media/image11.png"/><Relationship Id="rId9" Type="http://schemas.openxmlformats.org/officeDocument/2006/relationships/image" Target="../media/image18.pdf"/><Relationship Id="rId3" Type="http://schemas.openxmlformats.org/officeDocument/2006/relationships/image" Target="../media/image12.pdf"/><Relationship Id="rId18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3" Type="http://schemas.openxmlformats.org/officeDocument/2006/relationships/image" Target="../media/image32.png"/><Relationship Id="rId1" Type="http://schemas.openxmlformats.org/officeDocument/2006/relationships/video" Target="file://localhost/Users/tamas/Desktop/Stereo_WS/3d_SC_rotateZ_CR2055.avi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14" Type="http://schemas.openxmlformats.org/officeDocument/2006/relationships/image" Target="../media/image47.png"/><Relationship Id="rId4" Type="http://schemas.openxmlformats.org/officeDocument/2006/relationships/image" Target="../media/image37.png"/><Relationship Id="rId7" Type="http://schemas.openxmlformats.org/officeDocument/2006/relationships/image" Target="../media/image40.png"/><Relationship Id="rId11" Type="http://schemas.openxmlformats.org/officeDocument/2006/relationships/image" Target="../media/image4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png"/><Relationship Id="rId16" Type="http://schemas.openxmlformats.org/officeDocument/2006/relationships/image" Target="../media/image49.png"/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10" Type="http://schemas.openxmlformats.org/officeDocument/2006/relationships/image" Target="../media/image43.png"/><Relationship Id="rId5" Type="http://schemas.openxmlformats.org/officeDocument/2006/relationships/image" Target="../media/image38.png"/><Relationship Id="rId15" Type="http://schemas.openxmlformats.org/officeDocument/2006/relationships/image" Target="../media/image48.png"/><Relationship Id="rId12" Type="http://schemas.openxmlformats.org/officeDocument/2006/relationships/image" Target="../media/image45.png"/><Relationship Id="rId17" Type="http://schemas.openxmlformats.org/officeDocument/2006/relationships/image" Target="../media/image50.png"/><Relationship Id="rId2" Type="http://schemas.openxmlformats.org/officeDocument/2006/relationships/notesSlide" Target="../notesSlides/notesSlide2.xml"/><Relationship Id="rId9" Type="http://schemas.openxmlformats.org/officeDocument/2006/relationships/image" Target="../media/image42.png"/><Relationship Id="rId3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3" Type="http://schemas.openxmlformats.org/officeDocument/2006/relationships/image" Target="../media/image51.png"/><Relationship Id="rId1" Type="http://schemas.openxmlformats.org/officeDocument/2006/relationships/video" Target="file://localhost/Users/tamas/Desktop/Stereo_WS/3d_CR2029_rotz_3.avi" TargetMode="Externa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ctrTitle"/>
          </p:nvPr>
        </p:nvSpPr>
        <p:spPr>
          <a:xfrm>
            <a:off x="685800" y="2506663"/>
            <a:ext cx="7772400" cy="1323975"/>
          </a:xfrm>
        </p:spPr>
        <p:txBody>
          <a:bodyPr/>
          <a:lstStyle/>
          <a:p>
            <a:r>
              <a:rPr lang="en-US" smtClean="0"/>
              <a:t>Plasma Simulations in Support of the Stereo Mission</a:t>
            </a:r>
          </a:p>
        </p:txBody>
      </p:sp>
      <p:sp>
        <p:nvSpPr>
          <p:cNvPr id="14339" name="Subtitle 2"/>
          <p:cNvSpPr>
            <a:spLocks noGrp="1"/>
          </p:cNvSpPr>
          <p:nvPr>
            <p:ph type="subTitle" idx="1"/>
          </p:nvPr>
        </p:nvSpPr>
        <p:spPr>
          <a:xfrm>
            <a:off x="685800" y="4038600"/>
            <a:ext cx="7772400" cy="1406525"/>
          </a:xfrm>
        </p:spPr>
        <p:txBody>
          <a:bodyPr/>
          <a:lstStyle/>
          <a:p>
            <a:r>
              <a:rPr lang="en-US" sz="2400" smtClean="0"/>
              <a:t>Tamas Gombosi, Ofer Cohen, Bart van der Holst, Ward Manchester, Igor Sokolov, Gabor Toth</a:t>
            </a:r>
          </a:p>
          <a:p>
            <a:endParaRPr lang="en-US" sz="1000" smtClean="0"/>
          </a:p>
          <a:p>
            <a:r>
              <a:rPr lang="en-US" sz="2400" smtClean="0"/>
              <a:t>University of Michigan</a:t>
            </a:r>
          </a:p>
        </p:txBody>
      </p:sp>
      <p:sp>
        <p:nvSpPr>
          <p:cNvPr id="14340" name="Footer Placeholder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http://csem.engin.umich.edu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>
          <a:xfrm>
            <a:off x="2133600" y="198438"/>
            <a:ext cx="5791200" cy="800219"/>
          </a:xfrm>
        </p:spPr>
        <p:txBody>
          <a:bodyPr/>
          <a:lstStyle/>
          <a:p>
            <a:r>
              <a:rPr lang="en-US" dirty="0" smtClean="0"/>
              <a:t>Breakout Simulation </a:t>
            </a:r>
            <a:r>
              <a:rPr lang="en-US" dirty="0" smtClean="0"/>
              <a:t>Geometry</a:t>
            </a:r>
            <a:br>
              <a:rPr lang="en-US" dirty="0" smtClean="0"/>
            </a:br>
            <a:r>
              <a:rPr lang="en-US" sz="1800" dirty="0" smtClean="0"/>
              <a:t>(Bart van </a:t>
            </a:r>
            <a:r>
              <a:rPr lang="en-US" sz="1800" dirty="0" err="1" smtClean="0"/>
              <a:t>der</a:t>
            </a:r>
            <a:r>
              <a:rPr lang="en-US" sz="1800" dirty="0" smtClean="0"/>
              <a:t> </a:t>
            </a:r>
            <a:r>
              <a:rPr lang="en-US" sz="1800" dirty="0" err="1" smtClean="0"/>
              <a:t>Holst</a:t>
            </a:r>
            <a:r>
              <a:rPr lang="en-US" sz="1800" dirty="0" smtClean="0"/>
              <a:t>)</a:t>
            </a:r>
            <a:endParaRPr lang="en-US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C646D13-02DF-7F48-BDE1-A90B48DE2927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sp>
        <p:nvSpPr>
          <p:cNvPr id="25604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http://csem.engin.umich.edu</a:t>
            </a:r>
          </a:p>
        </p:txBody>
      </p:sp>
      <p:pic>
        <p:nvPicPr>
          <p:cNvPr id="25605" name="Picture 5" descr="breakoutini_globalview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67213" y="1524000"/>
            <a:ext cx="4776787" cy="424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6" name="Picture 6" descr="breakoutini_zoomview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524000"/>
            <a:ext cx="4803775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2D Breakout Simulation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DEAC22B-6131-E64E-B89B-8517B6A57E65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sp>
        <p:nvSpPr>
          <p:cNvPr id="26628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http://csem.engin.umich.edu</a:t>
            </a:r>
          </a:p>
        </p:txBody>
      </p:sp>
      <p:pic>
        <p:nvPicPr>
          <p:cNvPr id="26629" name="Picture 5" descr="/Volumes/tig-lapi/Talks/Presentations'2008/StereoWS/breakout2D.avi">
            <a:hlinkClick r:id="" action="ppaction://media"/>
          </p:cNvPr>
          <p:cNvPicPr/>
          <p:nvPr>
            <a:videoFile r:link="rId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600200" y="990600"/>
            <a:ext cx="6351588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6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66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629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6629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7" descr="breakout3.pd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886200"/>
            <a:ext cx="3384550" cy="226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1" name="Picture 6" descr="breakout4.pd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95600" y="3886200"/>
            <a:ext cx="3386138" cy="2268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CME Formation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2CCFDA1-7DB8-A944-912C-04F2AFDBFF40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sp>
        <p:nvSpPr>
          <p:cNvPr id="27654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http://csem.engin.umich.edu</a:t>
            </a:r>
          </a:p>
        </p:txBody>
      </p:sp>
      <p:pic>
        <p:nvPicPr>
          <p:cNvPr id="27655" name="Picture 8" descr="breakout2.pd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295400"/>
            <a:ext cx="3386138" cy="2268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6" name="Picture 10" descr="breakoutdetail.pd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19400" y="1295400"/>
            <a:ext cx="3365500" cy="226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7" name="Picture 5" descr="breakout5.pdf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759450" y="3886200"/>
            <a:ext cx="3384550" cy="226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8" name="Picture 9" descr="breakoutdetail_zoom.pdf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778500" y="1295400"/>
            <a:ext cx="3365500" cy="226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Summary</a:t>
            </a:r>
          </a:p>
        </p:txBody>
      </p:sp>
      <p:sp>
        <p:nvSpPr>
          <p:cNvPr id="28675" name="Content Placeholder 7"/>
          <p:cNvSpPr>
            <a:spLocks noGrp="1"/>
          </p:cNvSpPr>
          <p:nvPr>
            <p:ph idx="1"/>
          </p:nvPr>
        </p:nvSpPr>
        <p:spPr>
          <a:xfrm>
            <a:off x="685800" y="1219200"/>
            <a:ext cx="7772400" cy="4140200"/>
          </a:xfrm>
        </p:spPr>
        <p:txBody>
          <a:bodyPr/>
          <a:lstStyle/>
          <a:p>
            <a:r>
              <a:rPr lang="en-US" smtClean="0"/>
              <a:t>Magnetogram based synoptic MHD simulation is working</a:t>
            </a:r>
          </a:p>
          <a:p>
            <a:pPr lvl="1"/>
            <a:r>
              <a:rPr lang="en-US" smtClean="0"/>
              <a:t>Results are as good as the magnetogram input</a:t>
            </a:r>
          </a:p>
          <a:p>
            <a:pPr lvl="1"/>
            <a:r>
              <a:rPr lang="en-US" smtClean="0"/>
              <a:t>Detailed validation is needed</a:t>
            </a:r>
          </a:p>
          <a:p>
            <a:r>
              <a:rPr lang="en-US" smtClean="0"/>
              <a:t>April 20, 2007 event is investigated</a:t>
            </a:r>
          </a:p>
          <a:p>
            <a:pPr lvl="1"/>
            <a:r>
              <a:rPr lang="en-US" smtClean="0"/>
              <a:t>Interaction with comet Encke</a:t>
            </a:r>
          </a:p>
          <a:p>
            <a:r>
              <a:rPr lang="en-US" smtClean="0"/>
              <a:t>Coronal tomography looks very promising</a:t>
            </a:r>
          </a:p>
          <a:p>
            <a:r>
              <a:rPr lang="en-US" smtClean="0"/>
              <a:t>Breakout CME initiation has been implemented</a:t>
            </a:r>
          </a:p>
          <a:p>
            <a:pPr lvl="1"/>
            <a:r>
              <a:rPr lang="en-US" smtClean="0"/>
              <a:t>2S results are promising</a:t>
            </a:r>
          </a:p>
          <a:p>
            <a:pPr lvl="1"/>
            <a:r>
              <a:rPr lang="en-US" smtClean="0"/>
              <a:t>3D simulation is under way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BF53EE6-CC88-F64F-8522-DA776F2A337E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sp>
        <p:nvSpPr>
          <p:cNvPr id="28677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http://csem.engin.umich.edu</a:t>
            </a:r>
          </a:p>
        </p:txBody>
      </p:sp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Outline</a:t>
            </a:r>
          </a:p>
        </p:txBody>
      </p:sp>
      <p:sp>
        <p:nvSpPr>
          <p:cNvPr id="15363" name="Content Placeholder 4"/>
          <p:cNvSpPr>
            <a:spLocks noGrp="1"/>
          </p:cNvSpPr>
          <p:nvPr>
            <p:ph idx="1"/>
          </p:nvPr>
        </p:nvSpPr>
        <p:spPr>
          <a:xfrm>
            <a:off x="685800" y="1219200"/>
            <a:ext cx="7772400" cy="2308225"/>
          </a:xfrm>
        </p:spPr>
        <p:txBody>
          <a:bodyPr/>
          <a:lstStyle/>
          <a:p>
            <a:r>
              <a:rPr lang="en-US" smtClean="0"/>
              <a:t>SWMF</a:t>
            </a:r>
          </a:p>
          <a:p>
            <a:r>
              <a:rPr lang="en-US" smtClean="0"/>
              <a:t>Synoptic solar wind</a:t>
            </a:r>
          </a:p>
          <a:p>
            <a:r>
              <a:rPr lang="en-US" smtClean="0"/>
              <a:t>April 20, 2007 pre-event solar wind</a:t>
            </a:r>
          </a:p>
          <a:p>
            <a:r>
              <a:rPr lang="en-US" smtClean="0"/>
              <a:t>Coronal tomography</a:t>
            </a:r>
          </a:p>
          <a:p>
            <a:r>
              <a:rPr lang="en-US" smtClean="0"/>
              <a:t>CME breakout simulation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15363FB-716E-3646-B358-E368A336673E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sp>
        <p:nvSpPr>
          <p:cNvPr id="15365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http://csem.engin.umich.edu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8"/>
          <p:cNvSpPr>
            <a:spLocks noGrp="1"/>
          </p:cNvSpPr>
          <p:nvPr>
            <p:ph type="title"/>
          </p:nvPr>
        </p:nvSpPr>
        <p:spPr>
          <a:xfrm>
            <a:off x="2057400" y="0"/>
            <a:ext cx="5791200" cy="954088"/>
          </a:xfrm>
        </p:spPr>
        <p:txBody>
          <a:bodyPr/>
          <a:lstStyle/>
          <a:p>
            <a:r>
              <a:rPr lang="en-US" smtClean="0"/>
              <a:t>Space Weather Modeling Framework (SWMF)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044F470-CB8C-9F48-8C4C-35340BD6C4BF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sp>
        <p:nvSpPr>
          <p:cNvPr id="16388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http://csem.engin.umich.edu</a:t>
            </a:r>
          </a:p>
        </p:txBody>
      </p:sp>
      <p:grpSp>
        <p:nvGrpSpPr>
          <p:cNvPr id="16389" name="Group 115"/>
          <p:cNvGrpSpPr>
            <a:grpSpLocks/>
          </p:cNvGrpSpPr>
          <p:nvPr/>
        </p:nvGrpSpPr>
        <p:grpSpPr bwMode="auto">
          <a:xfrm>
            <a:off x="457200" y="1371600"/>
            <a:ext cx="8077200" cy="4419600"/>
            <a:chOff x="288" y="864"/>
            <a:chExt cx="5088" cy="2784"/>
          </a:xfrm>
        </p:grpSpPr>
        <p:sp>
          <p:nvSpPr>
            <p:cNvPr id="11" name="AutoShape 106"/>
            <p:cNvSpPr>
              <a:spLocks noChangeArrowheads="1"/>
            </p:cNvSpPr>
            <p:nvPr/>
          </p:nvSpPr>
          <p:spPr bwMode="auto">
            <a:xfrm>
              <a:off x="288" y="864"/>
              <a:ext cx="5088" cy="2784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" name="Text Box 4"/>
            <p:cNvSpPr txBox="1">
              <a:spLocks noChangeArrowheads="1"/>
            </p:cNvSpPr>
            <p:nvPr/>
          </p:nvSpPr>
          <p:spPr bwMode="auto">
            <a:xfrm>
              <a:off x="2872" y="864"/>
              <a:ext cx="2120" cy="240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wrap="none" lIns="91430" tIns="45716" rIns="91430" bIns="45716" anchor="ctr">
              <a:prstTxWarp prst="textNoShape">
                <a:avLst/>
              </a:prstTxWarp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en-US" b="1">
                  <a:solidFill>
                    <a:srgbClr val="D9E2FC"/>
                  </a:solidFill>
                  <a:latin typeface="Verdana" pitchFamily="-65" charset="0"/>
                  <a:ea typeface="Osaka" pitchFamily="-65" charset="-128"/>
                  <a:cs typeface="Osaka" pitchFamily="-65" charset="-128"/>
                </a:rPr>
                <a:t>SWMF Control &amp; Infrastructure</a:t>
              </a:r>
            </a:p>
          </p:txBody>
        </p:sp>
      </p:grpSp>
      <p:grpSp>
        <p:nvGrpSpPr>
          <p:cNvPr id="3" name="Group 103"/>
          <p:cNvGrpSpPr>
            <a:grpSpLocks/>
          </p:cNvGrpSpPr>
          <p:nvPr/>
        </p:nvGrpSpPr>
        <p:grpSpPr bwMode="auto">
          <a:xfrm>
            <a:off x="1219200" y="2057400"/>
            <a:ext cx="6402388" cy="3200400"/>
            <a:chOff x="1007" y="1507"/>
            <a:chExt cx="4033" cy="2016"/>
          </a:xfrm>
        </p:grpSpPr>
        <p:sp>
          <p:nvSpPr>
            <p:cNvPr id="16444" name="AutoShape 102"/>
            <p:cNvSpPr>
              <a:spLocks noChangeArrowheads="1"/>
            </p:cNvSpPr>
            <p:nvPr/>
          </p:nvSpPr>
          <p:spPr bwMode="auto">
            <a:xfrm rot="-2700000">
              <a:off x="3936" y="2064"/>
              <a:ext cx="768" cy="358"/>
            </a:xfrm>
            <a:prstGeom prst="rightArrow">
              <a:avLst>
                <a:gd name="adj1" fmla="val 48602"/>
                <a:gd name="adj2" fmla="val 46649"/>
              </a:avLst>
            </a:prstGeom>
            <a:solidFill>
              <a:srgbClr val="66FF66"/>
            </a:solidFill>
            <a:ln w="9525">
              <a:noFill/>
              <a:miter lim="800000"/>
              <a:headEnd/>
              <a:tailEnd/>
            </a:ln>
          </p:spPr>
          <p:txBody>
            <a:bodyPr lIns="130046" tIns="65023" rIns="130046" bIns="65023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6445" name="AutoShape 33"/>
            <p:cNvSpPr>
              <a:spLocks noChangeArrowheads="1"/>
            </p:cNvSpPr>
            <p:nvPr/>
          </p:nvSpPr>
          <p:spPr bwMode="auto">
            <a:xfrm rot="5400000">
              <a:off x="1007" y="1939"/>
              <a:ext cx="288" cy="288"/>
            </a:xfrm>
            <a:prstGeom prst="rightArrow">
              <a:avLst>
                <a:gd name="adj1" fmla="val 50000"/>
                <a:gd name="adj2" fmla="val 25000"/>
              </a:avLst>
            </a:prstGeom>
            <a:solidFill>
              <a:srgbClr val="66FF66"/>
            </a:solidFill>
            <a:ln w="9525">
              <a:noFill/>
              <a:miter lim="800000"/>
              <a:headEnd/>
              <a:tailEnd/>
            </a:ln>
          </p:spPr>
          <p:txBody>
            <a:bodyPr wrap="none" lIns="130046" tIns="65023" rIns="130046" bIns="65023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6446" name="AutoShape 34"/>
            <p:cNvSpPr>
              <a:spLocks noChangeArrowheads="1"/>
            </p:cNvSpPr>
            <p:nvPr/>
          </p:nvSpPr>
          <p:spPr bwMode="auto">
            <a:xfrm>
              <a:off x="1440" y="1507"/>
              <a:ext cx="432" cy="288"/>
            </a:xfrm>
            <a:prstGeom prst="rightArrow">
              <a:avLst>
                <a:gd name="adj1" fmla="val 50000"/>
                <a:gd name="adj2" fmla="val 37500"/>
              </a:avLst>
            </a:prstGeom>
            <a:solidFill>
              <a:srgbClr val="66FF66"/>
            </a:solidFill>
            <a:ln w="9525">
              <a:noFill/>
              <a:miter lim="800000"/>
              <a:headEnd/>
              <a:tailEnd/>
            </a:ln>
          </p:spPr>
          <p:txBody>
            <a:bodyPr wrap="none" lIns="130046" tIns="65023" rIns="130046" bIns="65023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6447" name="AutoShape 35"/>
            <p:cNvSpPr>
              <a:spLocks noChangeArrowheads="1"/>
            </p:cNvSpPr>
            <p:nvPr/>
          </p:nvSpPr>
          <p:spPr bwMode="auto">
            <a:xfrm rot="-5400000">
              <a:off x="3037" y="1954"/>
              <a:ext cx="259" cy="288"/>
            </a:xfrm>
            <a:prstGeom prst="rightArrow">
              <a:avLst>
                <a:gd name="adj1" fmla="val 50000"/>
                <a:gd name="adj2" fmla="val 25000"/>
              </a:avLst>
            </a:prstGeom>
            <a:solidFill>
              <a:srgbClr val="66FF66"/>
            </a:solidFill>
            <a:ln w="9525">
              <a:noFill/>
              <a:miter lim="800000"/>
              <a:headEnd/>
              <a:tailEnd/>
            </a:ln>
          </p:spPr>
          <p:txBody>
            <a:bodyPr lIns="130046" tIns="65023" rIns="130046" bIns="65023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6448" name="AutoShape 36"/>
            <p:cNvSpPr>
              <a:spLocks noChangeArrowheads="1"/>
            </p:cNvSpPr>
            <p:nvPr/>
          </p:nvSpPr>
          <p:spPr bwMode="auto">
            <a:xfrm rot="-5400000">
              <a:off x="2015" y="1939"/>
              <a:ext cx="288" cy="288"/>
            </a:xfrm>
            <a:prstGeom prst="rightArrow">
              <a:avLst>
                <a:gd name="adj1" fmla="val 50000"/>
                <a:gd name="adj2" fmla="val 25000"/>
              </a:avLst>
            </a:prstGeom>
            <a:solidFill>
              <a:srgbClr val="66FF66"/>
            </a:solidFill>
            <a:ln w="9525">
              <a:noFill/>
              <a:miter lim="800000"/>
              <a:headEnd/>
              <a:tailEnd/>
            </a:ln>
          </p:spPr>
          <p:txBody>
            <a:bodyPr wrap="none" lIns="130046" tIns="65023" rIns="130046" bIns="65023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6449" name="AutoShape 37"/>
            <p:cNvSpPr>
              <a:spLocks noChangeArrowheads="1"/>
            </p:cNvSpPr>
            <p:nvPr/>
          </p:nvSpPr>
          <p:spPr bwMode="auto">
            <a:xfrm>
              <a:off x="3454" y="3234"/>
              <a:ext cx="288" cy="289"/>
            </a:xfrm>
            <a:prstGeom prst="leftRightArrow">
              <a:avLst>
                <a:gd name="adj1" fmla="val 50000"/>
                <a:gd name="adj2" fmla="val 20000"/>
              </a:avLst>
            </a:prstGeom>
            <a:solidFill>
              <a:srgbClr val="66FF66"/>
            </a:solidFill>
            <a:ln w="9525">
              <a:noFill/>
              <a:miter lim="800000"/>
              <a:headEnd/>
              <a:tailEnd/>
            </a:ln>
          </p:spPr>
          <p:txBody>
            <a:bodyPr wrap="none" lIns="130046" tIns="65023" rIns="130046" bIns="65023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6450" name="AutoShape 38"/>
            <p:cNvSpPr>
              <a:spLocks noChangeArrowheads="1"/>
            </p:cNvSpPr>
            <p:nvPr/>
          </p:nvSpPr>
          <p:spPr bwMode="auto">
            <a:xfrm rot="-5400000">
              <a:off x="3037" y="2818"/>
              <a:ext cx="259" cy="288"/>
            </a:xfrm>
            <a:prstGeom prst="leftRightArrow">
              <a:avLst>
                <a:gd name="adj1" fmla="val 50000"/>
                <a:gd name="adj2" fmla="val 20000"/>
              </a:avLst>
            </a:prstGeom>
            <a:solidFill>
              <a:srgbClr val="66FF66"/>
            </a:solidFill>
            <a:ln w="9525">
              <a:noFill/>
              <a:miter lim="800000"/>
              <a:headEnd/>
              <a:tailEnd/>
            </a:ln>
          </p:spPr>
          <p:txBody>
            <a:bodyPr lIns="130046" tIns="65023" rIns="130046" bIns="65023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6451" name="AutoShape 39"/>
            <p:cNvSpPr>
              <a:spLocks noChangeArrowheads="1"/>
            </p:cNvSpPr>
            <p:nvPr/>
          </p:nvSpPr>
          <p:spPr bwMode="auto">
            <a:xfrm>
              <a:off x="1439" y="2371"/>
              <a:ext cx="432" cy="288"/>
            </a:xfrm>
            <a:prstGeom prst="rightArrow">
              <a:avLst>
                <a:gd name="adj1" fmla="val 50000"/>
                <a:gd name="adj2" fmla="val 37500"/>
              </a:avLst>
            </a:prstGeom>
            <a:solidFill>
              <a:srgbClr val="66FF66"/>
            </a:solidFill>
            <a:ln w="9525">
              <a:noFill/>
              <a:miter lim="800000"/>
              <a:headEnd/>
              <a:tailEnd/>
            </a:ln>
          </p:spPr>
          <p:txBody>
            <a:bodyPr wrap="none" lIns="130046" tIns="65023" rIns="130046" bIns="65023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6452" name="AutoShape 40"/>
            <p:cNvSpPr>
              <a:spLocks noChangeArrowheads="1"/>
            </p:cNvSpPr>
            <p:nvPr/>
          </p:nvSpPr>
          <p:spPr bwMode="auto">
            <a:xfrm>
              <a:off x="2447" y="2371"/>
              <a:ext cx="432" cy="288"/>
            </a:xfrm>
            <a:prstGeom prst="rightArrow">
              <a:avLst>
                <a:gd name="adj1" fmla="val 50000"/>
                <a:gd name="adj2" fmla="val 37500"/>
              </a:avLst>
            </a:prstGeom>
            <a:solidFill>
              <a:srgbClr val="66FF66"/>
            </a:solidFill>
            <a:ln w="9525">
              <a:noFill/>
              <a:miter lim="800000"/>
              <a:headEnd/>
              <a:tailEnd/>
            </a:ln>
          </p:spPr>
          <p:txBody>
            <a:bodyPr wrap="none" lIns="130046" tIns="65023" rIns="130046" bIns="65023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6453" name="AutoShape 42"/>
            <p:cNvSpPr>
              <a:spLocks noChangeArrowheads="1"/>
            </p:cNvSpPr>
            <p:nvPr/>
          </p:nvSpPr>
          <p:spPr bwMode="auto">
            <a:xfrm>
              <a:off x="3454" y="1939"/>
              <a:ext cx="1152" cy="1152"/>
            </a:xfrm>
            <a:custGeom>
              <a:avLst/>
              <a:gdLst>
                <a:gd name="T0" fmla="*/ 3 w 21600"/>
                <a:gd name="T1" fmla="*/ 2 h 21600"/>
                <a:gd name="T2" fmla="*/ 2 w 21600"/>
                <a:gd name="T3" fmla="*/ 3 h 21600"/>
                <a:gd name="T4" fmla="*/ 0 w 21600"/>
                <a:gd name="T5" fmla="*/ 2 h 21600"/>
                <a:gd name="T6" fmla="*/ 2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156 w 21600"/>
                <a:gd name="T13" fmla="*/ 8644 h 21600"/>
                <a:gd name="T14" fmla="*/ 19444 w 21600"/>
                <a:gd name="T15" fmla="*/ 12956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800" y="0"/>
                  </a:moveTo>
                  <a:lnTo>
                    <a:pt x="6480" y="4320"/>
                  </a:lnTo>
                  <a:lnTo>
                    <a:pt x="8640" y="4320"/>
                  </a:lnTo>
                  <a:lnTo>
                    <a:pt x="8640" y="8640"/>
                  </a:lnTo>
                  <a:lnTo>
                    <a:pt x="4320" y="8640"/>
                  </a:lnTo>
                  <a:lnTo>
                    <a:pt x="4320" y="6480"/>
                  </a:lnTo>
                  <a:lnTo>
                    <a:pt x="0" y="10800"/>
                  </a:lnTo>
                  <a:lnTo>
                    <a:pt x="4320" y="15120"/>
                  </a:lnTo>
                  <a:lnTo>
                    <a:pt x="4320" y="12960"/>
                  </a:lnTo>
                  <a:lnTo>
                    <a:pt x="8640" y="12960"/>
                  </a:lnTo>
                  <a:lnTo>
                    <a:pt x="8640" y="17280"/>
                  </a:lnTo>
                  <a:lnTo>
                    <a:pt x="6480" y="17280"/>
                  </a:lnTo>
                  <a:lnTo>
                    <a:pt x="10800" y="21600"/>
                  </a:lnTo>
                  <a:lnTo>
                    <a:pt x="15120" y="17280"/>
                  </a:lnTo>
                  <a:lnTo>
                    <a:pt x="12960" y="17280"/>
                  </a:lnTo>
                  <a:lnTo>
                    <a:pt x="12960" y="12960"/>
                  </a:lnTo>
                  <a:lnTo>
                    <a:pt x="17280" y="12960"/>
                  </a:lnTo>
                  <a:lnTo>
                    <a:pt x="17280" y="15120"/>
                  </a:lnTo>
                  <a:lnTo>
                    <a:pt x="21600" y="10800"/>
                  </a:lnTo>
                  <a:lnTo>
                    <a:pt x="17280" y="6480"/>
                  </a:lnTo>
                  <a:lnTo>
                    <a:pt x="17280" y="8640"/>
                  </a:lnTo>
                  <a:lnTo>
                    <a:pt x="12960" y="8640"/>
                  </a:lnTo>
                  <a:lnTo>
                    <a:pt x="12960" y="4320"/>
                  </a:lnTo>
                  <a:lnTo>
                    <a:pt x="15120" y="4320"/>
                  </a:lnTo>
                  <a:close/>
                </a:path>
              </a:pathLst>
            </a:custGeom>
            <a:solidFill>
              <a:srgbClr val="66FF66"/>
            </a:solidFill>
            <a:ln w="9525">
              <a:noFill/>
              <a:miter lim="800000"/>
              <a:headEnd/>
              <a:tailEnd/>
            </a:ln>
          </p:spPr>
          <p:txBody>
            <a:bodyPr wrap="none" lIns="91435" tIns="45718" rIns="91435" bIns="45718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16454" name="Text Box 43"/>
            <p:cNvSpPr txBox="1">
              <a:spLocks noChangeArrowheads="1"/>
            </p:cNvSpPr>
            <p:nvPr/>
          </p:nvSpPr>
          <p:spPr bwMode="auto">
            <a:xfrm>
              <a:off x="3744" y="2420"/>
              <a:ext cx="667" cy="1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1435" tIns="45718" rIns="91435" bIns="45718">
              <a:prstTxWarp prst="textNoShape">
                <a:avLst/>
              </a:prstTxWarp>
              <a:spAutoFit/>
            </a:bodyPr>
            <a:lstStyle/>
            <a:p>
              <a:r>
                <a:rPr lang="en-US" b="1">
                  <a:solidFill>
                    <a:schemeClr val="tx2"/>
                  </a:solidFill>
                  <a:latin typeface="Verdana" charset="0"/>
                  <a:ea typeface="Osaka" charset="-128"/>
                  <a:cs typeface="Osaka" charset="-128"/>
                </a:rPr>
                <a:t>Couplers</a:t>
              </a:r>
              <a:endParaRPr lang="en-US" b="1">
                <a:latin typeface="Verdana" charset="0"/>
                <a:ea typeface="Osaka" charset="-128"/>
                <a:cs typeface="Osaka" charset="-128"/>
              </a:endParaRPr>
            </a:p>
          </p:txBody>
        </p:sp>
        <p:sp>
          <p:nvSpPr>
            <p:cNvPr id="16455" name="AutoShape 69"/>
            <p:cNvSpPr>
              <a:spLocks noChangeArrowheads="1"/>
            </p:cNvSpPr>
            <p:nvPr/>
          </p:nvSpPr>
          <p:spPr bwMode="auto">
            <a:xfrm rot="-5400000">
              <a:off x="4776" y="2808"/>
              <a:ext cx="240" cy="288"/>
            </a:xfrm>
            <a:prstGeom prst="leftRightArrow">
              <a:avLst>
                <a:gd name="adj1" fmla="val 50000"/>
                <a:gd name="adj2" fmla="val 20000"/>
              </a:avLst>
            </a:prstGeom>
            <a:solidFill>
              <a:srgbClr val="66FF66"/>
            </a:solidFill>
            <a:ln w="9525">
              <a:noFill/>
              <a:miter lim="800000"/>
              <a:headEnd/>
              <a:tailEnd/>
            </a:ln>
          </p:spPr>
          <p:txBody>
            <a:bodyPr lIns="130046" tIns="65023" rIns="130046" bIns="65023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</p:grpSp>
      <p:grpSp>
        <p:nvGrpSpPr>
          <p:cNvPr id="5" name="Group 100"/>
          <p:cNvGrpSpPr>
            <a:grpSpLocks/>
          </p:cNvGrpSpPr>
          <p:nvPr/>
        </p:nvGrpSpPr>
        <p:grpSpPr bwMode="auto">
          <a:xfrm>
            <a:off x="990600" y="1828800"/>
            <a:ext cx="7064375" cy="3708400"/>
            <a:chOff x="864" y="1344"/>
            <a:chExt cx="4450" cy="2336"/>
          </a:xfrm>
        </p:grpSpPr>
        <p:grpSp>
          <p:nvGrpSpPr>
            <p:cNvPr id="16408" name="Group 86"/>
            <p:cNvGrpSpPr>
              <a:grpSpLocks/>
            </p:cNvGrpSpPr>
            <p:nvPr/>
          </p:nvGrpSpPr>
          <p:grpSpPr bwMode="auto">
            <a:xfrm>
              <a:off x="864" y="1344"/>
              <a:ext cx="601" cy="598"/>
              <a:chOff x="864" y="1344"/>
              <a:chExt cx="601" cy="598"/>
            </a:xfrm>
          </p:grpSpPr>
          <p:pic>
            <p:nvPicPr>
              <p:cNvPr id="16442" name="Picture 65" descr="EE"/>
              <p:cNvPicPr>
                <a:picLocks noChangeAspect="1" noChangeArrowheads="1"/>
              </p:cNvPicPr>
              <p:nvPr/>
            </p:nvPicPr>
            <p:blipFill>
              <a:blip r:embed="rId2"/>
              <a:srcRect l="14749" r="7808"/>
              <a:stretch>
                <a:fillRect/>
              </a:stretch>
            </p:blipFill>
            <p:spPr bwMode="auto">
              <a:xfrm>
                <a:off x="869" y="1363"/>
                <a:ext cx="596" cy="579"/>
              </a:xfrm>
              <a:prstGeom prst="rect">
                <a:avLst/>
              </a:prstGeom>
              <a:noFill/>
              <a:ln w="28575">
                <a:solidFill>
                  <a:srgbClr val="969696"/>
                </a:solidFill>
                <a:miter lim="800000"/>
                <a:headEnd/>
                <a:tailEnd/>
              </a:ln>
            </p:spPr>
          </p:pic>
          <p:sp>
            <p:nvSpPr>
              <p:cNvPr id="16443" name="Text Box 11"/>
              <p:cNvSpPr txBox="1">
                <a:spLocks noChangeArrowheads="1"/>
              </p:cNvSpPr>
              <p:nvPr/>
            </p:nvSpPr>
            <p:spPr bwMode="auto">
              <a:xfrm>
                <a:off x="864" y="1344"/>
                <a:ext cx="580" cy="2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1435" tIns="45718" rIns="91435" bIns="45718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b="1">
                    <a:solidFill>
                      <a:srgbClr val="D9E2FC"/>
                    </a:solidFill>
                    <a:latin typeface="Verdana" charset="0"/>
                    <a:ea typeface="Osaka" charset="-128"/>
                    <a:cs typeface="Osaka" charset="-128"/>
                  </a:rPr>
                  <a:t>Eruption</a:t>
                </a:r>
              </a:p>
              <a:p>
                <a:pPr algn="ctr"/>
                <a:r>
                  <a:rPr lang="en-US" sz="1000" b="1">
                    <a:solidFill>
                      <a:srgbClr val="D9E2FC"/>
                    </a:solidFill>
                    <a:latin typeface="Verdana" charset="0"/>
                    <a:ea typeface="Osaka" charset="-128"/>
                    <a:cs typeface="Osaka" charset="-128"/>
                  </a:rPr>
                  <a:t>Generator</a:t>
                </a:r>
              </a:p>
            </p:txBody>
          </p:sp>
        </p:grpSp>
        <p:grpSp>
          <p:nvGrpSpPr>
            <p:cNvPr id="16409" name="Group 87"/>
            <p:cNvGrpSpPr>
              <a:grpSpLocks/>
            </p:cNvGrpSpPr>
            <p:nvPr/>
          </p:nvGrpSpPr>
          <p:grpSpPr bwMode="auto">
            <a:xfrm>
              <a:off x="864" y="2231"/>
              <a:ext cx="588" cy="589"/>
              <a:chOff x="864" y="2231"/>
              <a:chExt cx="588" cy="589"/>
            </a:xfrm>
          </p:grpSpPr>
          <p:pic>
            <p:nvPicPr>
              <p:cNvPr id="16440" name="Picture 7"/>
              <p:cNvPicPr>
                <a:picLocks noChangeAspect="1" noChangeArrowheads="1"/>
              </p:cNvPicPr>
              <p:nvPr/>
            </p:nvPicPr>
            <mc:AlternateContent>
              <mc:Choice xmlns:ma="http://schemas.microsoft.com/office/mac/drawingml/2008/main" Requires="ma">
                <p:blipFill>
                  <a:blip r:embed="rId3"/>
                  <a:srcRect/>
                  <a:stretch>
                    <a:fillRect/>
                  </a:stretch>
                </p:blipFill>
              </mc:Choice>
              <mc:Fallback>
                <p:blipFill>
                  <a:blip r:embed="rId4"/>
                  <a:srcRect/>
                  <a:stretch>
                    <a:fillRect/>
                  </a:stretch>
                </p:blipFill>
              </mc:Fallback>
            </mc:AlternateContent>
            <p:spPr bwMode="auto">
              <a:xfrm>
                <a:off x="864" y="2231"/>
                <a:ext cx="577" cy="576"/>
              </a:xfrm>
              <a:prstGeom prst="rect">
                <a:avLst/>
              </a:prstGeom>
              <a:noFill/>
              <a:ln w="28575">
                <a:solidFill>
                  <a:srgbClr val="969696"/>
                </a:solidFill>
                <a:miter lim="800000"/>
                <a:headEnd/>
                <a:tailEnd/>
              </a:ln>
            </p:spPr>
          </p:pic>
          <p:sp>
            <p:nvSpPr>
              <p:cNvPr id="16441" name="Text Box 8"/>
              <p:cNvSpPr txBox="1">
                <a:spLocks noChangeArrowheads="1"/>
              </p:cNvSpPr>
              <p:nvPr/>
            </p:nvSpPr>
            <p:spPr bwMode="auto">
              <a:xfrm>
                <a:off x="864" y="2664"/>
                <a:ext cx="588" cy="15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1435" tIns="45718" rIns="91435" bIns="45718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000" b="1">
                    <a:solidFill>
                      <a:srgbClr val="D9E2FC"/>
                    </a:solidFill>
                    <a:latin typeface="Verdana" charset="0"/>
                    <a:ea typeface="Osaka" charset="-128"/>
                    <a:cs typeface="Osaka" charset="-128"/>
                  </a:rPr>
                  <a:t>3D</a:t>
                </a:r>
                <a:r>
                  <a:rPr lang="en-US" sz="1000" b="1">
                    <a:solidFill>
                      <a:schemeClr val="bg1"/>
                    </a:solidFill>
                    <a:latin typeface="Verdana" charset="0"/>
                    <a:ea typeface="Osaka" charset="-128"/>
                    <a:cs typeface="Osaka" charset="-128"/>
                  </a:rPr>
                  <a:t> </a:t>
                </a:r>
                <a:r>
                  <a:rPr lang="en-US" sz="1000" b="1">
                    <a:solidFill>
                      <a:srgbClr val="D9E2FC"/>
                    </a:solidFill>
                    <a:latin typeface="Verdana" charset="0"/>
                    <a:ea typeface="Osaka" charset="-128"/>
                    <a:cs typeface="Osaka" charset="-128"/>
                  </a:rPr>
                  <a:t>Corona</a:t>
                </a:r>
              </a:p>
            </p:txBody>
          </p:sp>
        </p:grpSp>
        <p:grpSp>
          <p:nvGrpSpPr>
            <p:cNvPr id="16410" name="Group 88"/>
            <p:cNvGrpSpPr>
              <a:grpSpLocks/>
            </p:cNvGrpSpPr>
            <p:nvPr/>
          </p:nvGrpSpPr>
          <p:grpSpPr bwMode="auto">
            <a:xfrm>
              <a:off x="1826" y="2231"/>
              <a:ext cx="652" cy="576"/>
              <a:chOff x="1826" y="2231"/>
              <a:chExt cx="652" cy="576"/>
            </a:xfrm>
          </p:grpSpPr>
          <p:pic>
            <p:nvPicPr>
              <p:cNvPr id="16438" name="Picture 13"/>
              <p:cNvPicPr>
                <a:picLocks noChangeAspect="1" noChangeArrowheads="1"/>
              </p:cNvPicPr>
              <p:nvPr/>
            </p:nvPicPr>
            <mc:AlternateContent>
              <mc:Choice xmlns:ma="http://schemas.microsoft.com/office/mac/drawingml/2008/main" Requires="ma">
                <p:blipFill>
                  <a:blip r:embed="rId5"/>
                  <a:srcRect/>
                  <a:stretch>
                    <a:fillRect/>
                  </a:stretch>
                </p:blipFill>
              </mc:Choice>
              <mc:Fallback>
                <p:blipFill>
                  <a:blip r:embed="rId6"/>
                  <a:srcRect/>
                  <a:stretch>
                    <a:fillRect/>
                  </a:stretch>
                </p:blipFill>
              </mc:Fallback>
            </mc:AlternateContent>
            <p:spPr bwMode="auto">
              <a:xfrm>
                <a:off x="1872" y="2231"/>
                <a:ext cx="576" cy="576"/>
              </a:xfrm>
              <a:prstGeom prst="rect">
                <a:avLst/>
              </a:prstGeom>
              <a:noFill/>
              <a:ln w="28575">
                <a:solidFill>
                  <a:srgbClr val="969696"/>
                </a:solidFill>
                <a:miter lim="800000"/>
                <a:headEnd/>
                <a:tailEnd/>
              </a:ln>
            </p:spPr>
          </p:pic>
          <p:sp>
            <p:nvSpPr>
              <p:cNvPr id="16439" name="Text Box 14"/>
              <p:cNvSpPr txBox="1">
                <a:spLocks noChangeArrowheads="1"/>
              </p:cNvSpPr>
              <p:nvPr/>
            </p:nvSpPr>
            <p:spPr bwMode="auto">
              <a:xfrm>
                <a:off x="1826" y="2232"/>
                <a:ext cx="652" cy="2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1435" tIns="45718" rIns="91435" bIns="45718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b="1">
                    <a:solidFill>
                      <a:srgbClr val="D9E2FC"/>
                    </a:solidFill>
                    <a:latin typeface="Verdana" charset="0"/>
                  </a:rPr>
                  <a:t>3D</a:t>
                </a:r>
                <a:r>
                  <a:rPr lang="en-US" sz="1000" b="1">
                    <a:solidFill>
                      <a:schemeClr val="bg1"/>
                    </a:solidFill>
                    <a:latin typeface="Verdana" charset="0"/>
                  </a:rPr>
                  <a:t> </a:t>
                </a:r>
                <a:r>
                  <a:rPr lang="en-US" sz="1000" b="1">
                    <a:solidFill>
                      <a:srgbClr val="D9E2FC"/>
                    </a:solidFill>
                    <a:latin typeface="Verdana" charset="0"/>
                  </a:rPr>
                  <a:t>Inner</a:t>
                </a:r>
              </a:p>
              <a:p>
                <a:pPr algn="ctr"/>
                <a:r>
                  <a:rPr lang="en-US" sz="1000" b="1">
                    <a:solidFill>
                      <a:srgbClr val="D9E2FC"/>
                    </a:solidFill>
                    <a:latin typeface="Verdana" charset="0"/>
                  </a:rPr>
                  <a:t>Heliosphere</a:t>
                </a:r>
              </a:p>
            </p:txBody>
          </p:sp>
        </p:grpSp>
        <p:grpSp>
          <p:nvGrpSpPr>
            <p:cNvPr id="16411" name="Group 89"/>
            <p:cNvGrpSpPr>
              <a:grpSpLocks/>
            </p:cNvGrpSpPr>
            <p:nvPr/>
          </p:nvGrpSpPr>
          <p:grpSpPr bwMode="auto">
            <a:xfrm>
              <a:off x="2736" y="2231"/>
              <a:ext cx="816" cy="613"/>
              <a:chOff x="2736" y="2231"/>
              <a:chExt cx="816" cy="613"/>
            </a:xfrm>
          </p:grpSpPr>
          <p:pic>
            <p:nvPicPr>
              <p:cNvPr id="16436" name="Picture 16"/>
              <p:cNvPicPr>
                <a:picLocks noChangeAspect="1" noChangeArrowheads="1"/>
              </p:cNvPicPr>
              <p:nvPr/>
            </p:nvPicPr>
            <mc:AlternateContent>
              <mc:Choice xmlns:ma="http://schemas.microsoft.com/office/mac/drawingml/2008/main" Requires="ma">
                <p:blipFill>
                  <a:blip r:embed="rId7"/>
                  <a:srcRect/>
                  <a:stretch>
                    <a:fillRect/>
                  </a:stretch>
                </p:blipFill>
              </mc:Choice>
              <mc:Fallback>
                <p:blipFill>
                  <a:blip r:embed="rId8"/>
                  <a:srcRect/>
                  <a:stretch>
                    <a:fillRect/>
                  </a:stretch>
                </p:blipFill>
              </mc:Fallback>
            </mc:AlternateContent>
            <p:spPr bwMode="auto">
              <a:xfrm>
                <a:off x="2880" y="2231"/>
                <a:ext cx="576" cy="575"/>
              </a:xfrm>
              <a:prstGeom prst="rect">
                <a:avLst/>
              </a:prstGeom>
              <a:noFill/>
              <a:ln w="28575">
                <a:solidFill>
                  <a:srgbClr val="969696"/>
                </a:solidFill>
                <a:miter lim="800000"/>
                <a:headEnd/>
                <a:tailEnd/>
              </a:ln>
            </p:spPr>
          </p:pic>
          <p:sp>
            <p:nvSpPr>
              <p:cNvPr id="16437" name="Text Box 17"/>
              <p:cNvSpPr txBox="1">
                <a:spLocks noChangeArrowheads="1"/>
              </p:cNvSpPr>
              <p:nvPr/>
            </p:nvSpPr>
            <p:spPr bwMode="auto">
              <a:xfrm>
                <a:off x="2736" y="2592"/>
                <a:ext cx="816" cy="2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1435" tIns="45718" rIns="91435" bIns="45718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b="1">
                    <a:solidFill>
                      <a:srgbClr val="D9E2FC"/>
                    </a:solidFill>
                    <a:latin typeface="Verdana" charset="0"/>
                  </a:rPr>
                  <a:t>Global</a:t>
                </a:r>
              </a:p>
              <a:p>
                <a:pPr algn="ctr"/>
                <a:r>
                  <a:rPr lang="en-US" sz="1000" b="1">
                    <a:solidFill>
                      <a:srgbClr val="D9E2FC"/>
                    </a:solidFill>
                    <a:latin typeface="Verdana" charset="0"/>
                  </a:rPr>
                  <a:t>Magnetosphere</a:t>
                </a:r>
              </a:p>
            </p:txBody>
          </p:sp>
        </p:grpSp>
        <p:grpSp>
          <p:nvGrpSpPr>
            <p:cNvPr id="16412" name="Group 96"/>
            <p:cNvGrpSpPr>
              <a:grpSpLocks/>
            </p:cNvGrpSpPr>
            <p:nvPr/>
          </p:nvGrpSpPr>
          <p:grpSpPr bwMode="auto">
            <a:xfrm>
              <a:off x="3743" y="1367"/>
              <a:ext cx="614" cy="601"/>
              <a:chOff x="3743" y="1367"/>
              <a:chExt cx="614" cy="601"/>
            </a:xfrm>
          </p:grpSpPr>
          <p:pic>
            <p:nvPicPr>
              <p:cNvPr id="16434" name="Picture 22"/>
              <p:cNvPicPr>
                <a:picLocks noChangeAspect="1" noChangeArrowheads="1"/>
              </p:cNvPicPr>
              <p:nvPr/>
            </p:nvPicPr>
            <mc:AlternateContent>
              <mc:Choice xmlns:ma="http://schemas.microsoft.com/office/mac/drawingml/2008/main" Requires="ma">
                <p:blipFill>
                  <a:blip r:embed="rId9"/>
                  <a:srcRect/>
                  <a:stretch>
                    <a:fillRect/>
                  </a:stretch>
                </p:blipFill>
              </mc:Choice>
              <mc:Fallback>
                <p:blipFill>
                  <a:blip r:embed="rId10"/>
                  <a:srcRect/>
                  <a:stretch>
                    <a:fillRect/>
                  </a:stretch>
                </p:blipFill>
              </mc:Fallback>
            </mc:AlternateContent>
            <p:spPr bwMode="auto">
              <a:xfrm>
                <a:off x="3743" y="1367"/>
                <a:ext cx="576" cy="576"/>
              </a:xfrm>
              <a:prstGeom prst="rect">
                <a:avLst/>
              </a:prstGeom>
              <a:noFill/>
              <a:ln w="28575">
                <a:solidFill>
                  <a:srgbClr val="969696"/>
                </a:solidFill>
                <a:miter lim="800000"/>
                <a:headEnd/>
                <a:tailEnd/>
              </a:ln>
            </p:spPr>
          </p:pic>
          <p:sp>
            <p:nvSpPr>
              <p:cNvPr id="16435" name="Text Box 23"/>
              <p:cNvSpPr txBox="1">
                <a:spLocks noChangeArrowheads="1"/>
              </p:cNvSpPr>
              <p:nvPr/>
            </p:nvSpPr>
            <p:spPr bwMode="auto">
              <a:xfrm>
                <a:off x="3744" y="1813"/>
                <a:ext cx="613" cy="15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1435" tIns="45718" rIns="91435" bIns="45718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b="1">
                    <a:solidFill>
                      <a:srgbClr val="D9E2FC"/>
                    </a:solidFill>
                    <a:latin typeface="Verdana" charset="0"/>
                  </a:rPr>
                  <a:t>Polar</a:t>
                </a:r>
                <a:r>
                  <a:rPr lang="en-US" sz="1000" b="1">
                    <a:solidFill>
                      <a:schemeClr val="bg1"/>
                    </a:solidFill>
                    <a:latin typeface="Verdana" charset="0"/>
                  </a:rPr>
                  <a:t> </a:t>
                </a:r>
                <a:r>
                  <a:rPr lang="en-US" sz="1000" b="1">
                    <a:solidFill>
                      <a:srgbClr val="D9E2FC"/>
                    </a:solidFill>
                    <a:latin typeface="Verdana" charset="0"/>
                  </a:rPr>
                  <a:t>Wind</a:t>
                </a:r>
              </a:p>
            </p:txBody>
          </p:sp>
        </p:grpSp>
        <p:grpSp>
          <p:nvGrpSpPr>
            <p:cNvPr id="16413" name="Group 91"/>
            <p:cNvGrpSpPr>
              <a:grpSpLocks/>
            </p:cNvGrpSpPr>
            <p:nvPr/>
          </p:nvGrpSpPr>
          <p:grpSpPr bwMode="auto">
            <a:xfrm>
              <a:off x="2805" y="3060"/>
              <a:ext cx="816" cy="612"/>
              <a:chOff x="2805" y="3060"/>
              <a:chExt cx="816" cy="612"/>
            </a:xfrm>
          </p:grpSpPr>
          <p:pic>
            <p:nvPicPr>
              <p:cNvPr id="16432" name="Picture 25"/>
              <p:cNvPicPr>
                <a:picLocks noChangeAspect="1" noChangeArrowheads="1"/>
              </p:cNvPicPr>
              <p:nvPr/>
            </p:nvPicPr>
            <mc:AlternateContent>
              <mc:Choice xmlns:ma="http://schemas.microsoft.com/office/mac/drawingml/2008/main" Requires="ma">
                <p:blipFill>
                  <a:blip r:embed="rId11"/>
                  <a:srcRect/>
                  <a:stretch>
                    <a:fillRect/>
                  </a:stretch>
                </p:blipFill>
              </mc:Choice>
              <mc:Fallback>
                <p:blipFill>
                  <a:blip r:embed="rId12"/>
                  <a:srcRect/>
                  <a:stretch>
                    <a:fillRect/>
                  </a:stretch>
                </p:blipFill>
              </mc:Fallback>
            </mc:AlternateContent>
            <p:spPr bwMode="auto">
              <a:xfrm>
                <a:off x="2881" y="3096"/>
                <a:ext cx="576" cy="576"/>
              </a:xfrm>
              <a:prstGeom prst="rect">
                <a:avLst/>
              </a:prstGeom>
              <a:noFill/>
              <a:ln w="28575">
                <a:solidFill>
                  <a:srgbClr val="969696"/>
                </a:solidFill>
                <a:miter lim="800000"/>
                <a:headEnd/>
                <a:tailEnd/>
              </a:ln>
            </p:spPr>
          </p:pic>
          <p:sp>
            <p:nvSpPr>
              <p:cNvPr id="16433" name="Text Box 26"/>
              <p:cNvSpPr txBox="1">
                <a:spLocks noChangeArrowheads="1"/>
              </p:cNvSpPr>
              <p:nvPr/>
            </p:nvSpPr>
            <p:spPr bwMode="auto">
              <a:xfrm>
                <a:off x="2805" y="3060"/>
                <a:ext cx="816" cy="2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1435" tIns="45718" rIns="91435" bIns="45718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b="1">
                    <a:solidFill>
                      <a:srgbClr val="D9E2FC"/>
                    </a:solidFill>
                    <a:latin typeface="Verdana" charset="0"/>
                  </a:rPr>
                  <a:t>Inner</a:t>
                </a:r>
              </a:p>
              <a:p>
                <a:pPr algn="ctr"/>
                <a:r>
                  <a:rPr lang="en-US" sz="1000" b="1">
                    <a:solidFill>
                      <a:srgbClr val="D9E2FC"/>
                    </a:solidFill>
                    <a:latin typeface="Verdana" charset="0"/>
                  </a:rPr>
                  <a:t>Magnetosphere</a:t>
                </a:r>
              </a:p>
            </p:txBody>
          </p:sp>
        </p:grpSp>
        <p:grpSp>
          <p:nvGrpSpPr>
            <p:cNvPr id="16414" name="Group 92"/>
            <p:cNvGrpSpPr>
              <a:grpSpLocks/>
            </p:cNvGrpSpPr>
            <p:nvPr/>
          </p:nvGrpSpPr>
          <p:grpSpPr bwMode="auto">
            <a:xfrm>
              <a:off x="3681" y="3095"/>
              <a:ext cx="787" cy="578"/>
              <a:chOff x="3681" y="3095"/>
              <a:chExt cx="787" cy="578"/>
            </a:xfrm>
          </p:grpSpPr>
          <p:pic>
            <p:nvPicPr>
              <p:cNvPr id="16430" name="Picture 28"/>
              <p:cNvPicPr>
                <a:picLocks noChangeAspect="1" noChangeArrowheads="1"/>
              </p:cNvPicPr>
              <p:nvPr/>
            </p:nvPicPr>
            <mc:AlternateContent>
              <mc:Choice xmlns:ma="http://schemas.microsoft.com/office/mac/drawingml/2008/main" Requires="ma">
                <p:blipFill>
                  <a:blip r:embed="rId13"/>
                  <a:srcRect/>
                  <a:stretch>
                    <a:fillRect/>
                  </a:stretch>
                </p:blipFill>
              </mc:Choice>
              <mc:Fallback>
                <p:blipFill>
                  <a:blip r:embed="rId14"/>
                  <a:srcRect/>
                  <a:stretch>
                    <a:fillRect/>
                  </a:stretch>
                </p:blipFill>
              </mc:Fallback>
            </mc:AlternateContent>
            <p:spPr bwMode="auto">
              <a:xfrm>
                <a:off x="3743" y="3095"/>
                <a:ext cx="576" cy="575"/>
              </a:xfrm>
              <a:prstGeom prst="rect">
                <a:avLst/>
              </a:prstGeom>
              <a:noFill/>
              <a:ln w="28575">
                <a:solidFill>
                  <a:srgbClr val="969696"/>
                </a:solidFill>
                <a:miter lim="800000"/>
                <a:headEnd/>
                <a:tailEnd/>
              </a:ln>
            </p:spPr>
          </p:pic>
          <p:sp>
            <p:nvSpPr>
              <p:cNvPr id="16431" name="Text Box 29"/>
              <p:cNvSpPr txBox="1">
                <a:spLocks noChangeArrowheads="1"/>
              </p:cNvSpPr>
              <p:nvPr/>
            </p:nvSpPr>
            <p:spPr bwMode="auto">
              <a:xfrm>
                <a:off x="3681" y="3440"/>
                <a:ext cx="787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1435" tIns="45718" rIns="91435" bIns="45718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900" b="1">
                    <a:solidFill>
                      <a:srgbClr val="D9E2FC"/>
                    </a:solidFill>
                    <a:latin typeface="Verdana" charset="0"/>
                  </a:rPr>
                  <a:t>Ionospheric</a:t>
                </a:r>
              </a:p>
              <a:p>
                <a:pPr algn="ctr"/>
                <a:r>
                  <a:rPr lang="en-US" sz="900" b="1">
                    <a:solidFill>
                      <a:srgbClr val="D9E2FC"/>
                    </a:solidFill>
                    <a:latin typeface="Verdana" charset="0"/>
                  </a:rPr>
                  <a:t>Electrodynamics</a:t>
                </a:r>
              </a:p>
            </p:txBody>
          </p:sp>
        </p:grpSp>
        <p:grpSp>
          <p:nvGrpSpPr>
            <p:cNvPr id="16415" name="Group 94"/>
            <p:cNvGrpSpPr>
              <a:grpSpLocks/>
            </p:cNvGrpSpPr>
            <p:nvPr/>
          </p:nvGrpSpPr>
          <p:grpSpPr bwMode="auto">
            <a:xfrm>
              <a:off x="4512" y="2231"/>
              <a:ext cx="773" cy="576"/>
              <a:chOff x="4512" y="2231"/>
              <a:chExt cx="773" cy="576"/>
            </a:xfrm>
          </p:grpSpPr>
          <p:pic>
            <p:nvPicPr>
              <p:cNvPr id="16428" name="Picture 31"/>
              <p:cNvPicPr>
                <a:picLocks noChangeAspect="1" noChangeArrowheads="1"/>
              </p:cNvPicPr>
              <p:nvPr/>
            </p:nvPicPr>
            <mc:AlternateContent>
              <mc:Choice xmlns:ma="http://schemas.microsoft.com/office/mac/drawingml/2008/main" Requires="ma">
                <p:blipFill>
                  <a:blip r:embed="rId15"/>
                  <a:srcRect/>
                  <a:stretch>
                    <a:fillRect/>
                  </a:stretch>
                </p:blipFill>
              </mc:Choice>
              <mc:Fallback>
                <p:blipFill>
                  <a:blip r:embed="rId16"/>
                  <a:srcRect/>
                  <a:stretch>
                    <a:fillRect/>
                  </a:stretch>
                </p:blipFill>
              </mc:Fallback>
            </mc:AlternateContent>
            <p:spPr bwMode="auto">
              <a:xfrm>
                <a:off x="4607" y="2231"/>
                <a:ext cx="576" cy="576"/>
              </a:xfrm>
              <a:prstGeom prst="rect">
                <a:avLst/>
              </a:prstGeom>
              <a:noFill/>
              <a:ln w="28575">
                <a:solidFill>
                  <a:srgbClr val="969696"/>
                </a:solidFill>
                <a:miter lim="800000"/>
                <a:headEnd/>
                <a:tailEnd/>
              </a:ln>
            </p:spPr>
          </p:pic>
          <p:sp>
            <p:nvSpPr>
              <p:cNvPr id="15405" name="Text Box 32"/>
              <p:cNvSpPr txBox="1">
                <a:spLocks noChangeArrowheads="1"/>
              </p:cNvSpPr>
              <p:nvPr/>
            </p:nvSpPr>
            <p:spPr bwMode="auto">
              <a:xfrm>
                <a:off x="4512" y="2544"/>
                <a:ext cx="773" cy="2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1435" tIns="45718" rIns="91435" bIns="45718">
                <a:prstTxWarp prst="textNoShape">
                  <a:avLst/>
                </a:prstTxWarp>
                <a:spAutoFit/>
              </a:bodyPr>
              <a:lstStyle/>
              <a:p>
                <a:pPr algn="ctr">
                  <a:defRPr/>
                </a:pPr>
                <a:r>
                  <a:rPr lang="en-US" sz="1000" b="1" dirty="0">
                    <a:solidFill>
                      <a:srgbClr val="D9E2FC"/>
                    </a:solidFill>
                    <a:latin typeface="Verdana" pitchFamily="-107" charset="0"/>
                  </a:rPr>
                  <a:t>Thermosphere</a:t>
                </a:r>
              </a:p>
              <a:p>
                <a:pPr algn="ctr">
                  <a:defRPr/>
                </a:pPr>
                <a:r>
                  <a:rPr lang="en-US" sz="1000" b="1" dirty="0">
                    <a:solidFill>
                      <a:schemeClr val="bg1">
                        <a:lumMod val="10000"/>
                        <a:lumOff val="90000"/>
                      </a:schemeClr>
                    </a:solidFill>
                    <a:latin typeface="Verdana" pitchFamily="-107" charset="0"/>
                  </a:rPr>
                  <a:t>&amp;</a:t>
                </a:r>
                <a:r>
                  <a:rPr lang="en-US" sz="1000" b="1" dirty="0">
                    <a:solidFill>
                      <a:schemeClr val="bg1"/>
                    </a:solidFill>
                    <a:latin typeface="Verdana" pitchFamily="-107" charset="0"/>
                  </a:rPr>
                  <a:t> </a:t>
                </a:r>
                <a:r>
                  <a:rPr lang="en-US" sz="1000" b="1" dirty="0">
                    <a:solidFill>
                      <a:srgbClr val="D9E2FC"/>
                    </a:solidFill>
                    <a:latin typeface="Verdana" pitchFamily="-107" charset="0"/>
                  </a:rPr>
                  <a:t>Ionosphere</a:t>
                </a:r>
              </a:p>
            </p:txBody>
          </p:sp>
        </p:grpSp>
        <p:grpSp>
          <p:nvGrpSpPr>
            <p:cNvPr id="16416" name="Group 97"/>
            <p:cNvGrpSpPr>
              <a:grpSpLocks/>
            </p:cNvGrpSpPr>
            <p:nvPr/>
          </p:nvGrpSpPr>
          <p:grpSpPr bwMode="auto">
            <a:xfrm>
              <a:off x="1890" y="1350"/>
              <a:ext cx="576" cy="588"/>
              <a:chOff x="1890" y="1350"/>
              <a:chExt cx="576" cy="588"/>
            </a:xfrm>
          </p:grpSpPr>
          <p:pic>
            <p:nvPicPr>
              <p:cNvPr id="16426" name="Picture 45"/>
              <p:cNvPicPr>
                <a:picLocks noChangeAspect="1" noChangeArrowheads="1"/>
              </p:cNvPicPr>
              <p:nvPr/>
            </p:nvPicPr>
            <mc:AlternateContent>
              <mc:Choice xmlns:ma="http://schemas.microsoft.com/office/mac/drawingml/2008/main" Requires="ma">
                <p:blipFill>
                  <a:blip r:embed="rId17"/>
                  <a:srcRect/>
                  <a:stretch>
                    <a:fillRect/>
                  </a:stretch>
                </p:blipFill>
              </mc:Choice>
              <mc:Fallback>
                <p:blipFill>
                  <a:blip r:embed="rId18"/>
                  <a:srcRect/>
                  <a:stretch>
                    <a:fillRect/>
                  </a:stretch>
                </p:blipFill>
              </mc:Fallback>
            </mc:AlternateContent>
            <p:spPr bwMode="auto">
              <a:xfrm>
                <a:off x="1890" y="1350"/>
                <a:ext cx="576" cy="577"/>
              </a:xfrm>
              <a:prstGeom prst="rect">
                <a:avLst/>
              </a:prstGeom>
              <a:noFill/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</p:pic>
          <p:sp>
            <p:nvSpPr>
              <p:cNvPr id="16427" name="Text Box 46"/>
              <p:cNvSpPr txBox="1">
                <a:spLocks noChangeArrowheads="1"/>
              </p:cNvSpPr>
              <p:nvPr/>
            </p:nvSpPr>
            <p:spPr bwMode="auto">
              <a:xfrm>
                <a:off x="1906" y="1684"/>
                <a:ext cx="548" cy="2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1435" tIns="45718" rIns="91435" bIns="45718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b="1">
                    <a:solidFill>
                      <a:srgbClr val="D9E2FC"/>
                    </a:solidFill>
                    <a:latin typeface="Verdana" charset="0"/>
                    <a:ea typeface="Osaka" charset="-128"/>
                    <a:cs typeface="Osaka" charset="-128"/>
                  </a:rPr>
                  <a:t>Energetic</a:t>
                </a:r>
              </a:p>
              <a:p>
                <a:pPr algn="ctr"/>
                <a:r>
                  <a:rPr lang="en-US" sz="1000" b="1">
                    <a:solidFill>
                      <a:srgbClr val="D9E2FC"/>
                    </a:solidFill>
                    <a:latin typeface="Verdana" charset="0"/>
                    <a:ea typeface="Osaka" charset="-128"/>
                    <a:cs typeface="Osaka" charset="-128"/>
                  </a:rPr>
                  <a:t>Particles</a:t>
                </a:r>
              </a:p>
            </p:txBody>
          </p:sp>
        </p:grpSp>
        <p:grpSp>
          <p:nvGrpSpPr>
            <p:cNvPr id="16417" name="Group 95"/>
            <p:cNvGrpSpPr>
              <a:grpSpLocks/>
            </p:cNvGrpSpPr>
            <p:nvPr/>
          </p:nvGrpSpPr>
          <p:grpSpPr bwMode="auto">
            <a:xfrm>
              <a:off x="4560" y="1392"/>
              <a:ext cx="754" cy="587"/>
              <a:chOff x="4560" y="1392"/>
              <a:chExt cx="754" cy="587"/>
            </a:xfrm>
          </p:grpSpPr>
          <p:pic>
            <p:nvPicPr>
              <p:cNvPr id="16424" name="Picture 76" descr="PS"/>
              <p:cNvPicPr>
                <a:picLocks noChangeAspect="1" noChangeArrowheads="1"/>
              </p:cNvPicPr>
              <p:nvPr/>
            </p:nvPicPr>
            <p:blipFill>
              <a:blip r:embed="rId19"/>
              <a:srcRect/>
              <a:stretch>
                <a:fillRect/>
              </a:stretch>
            </p:blipFill>
            <p:spPr bwMode="auto">
              <a:xfrm>
                <a:off x="4593" y="1392"/>
                <a:ext cx="605" cy="571"/>
              </a:xfrm>
              <a:prstGeom prst="rect">
                <a:avLst/>
              </a:prstGeom>
              <a:noFill/>
              <a:ln w="28575">
                <a:solidFill>
                  <a:srgbClr val="969696"/>
                </a:solidFill>
                <a:miter lim="800000"/>
                <a:headEnd/>
                <a:tailEnd/>
              </a:ln>
            </p:spPr>
          </p:pic>
          <p:sp>
            <p:nvSpPr>
              <p:cNvPr id="16425" name="Text Box 75"/>
              <p:cNvSpPr txBox="1">
                <a:spLocks noChangeArrowheads="1"/>
              </p:cNvSpPr>
              <p:nvPr/>
            </p:nvSpPr>
            <p:spPr bwMode="auto">
              <a:xfrm>
                <a:off x="4560" y="1824"/>
                <a:ext cx="754" cy="15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1435" tIns="45718" rIns="91435" bIns="45718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b="1">
                    <a:solidFill>
                      <a:srgbClr val="D9E2FC"/>
                    </a:solidFill>
                    <a:latin typeface="Verdana" charset="0"/>
                  </a:rPr>
                  <a:t>Plasmasphere</a:t>
                </a:r>
              </a:p>
            </p:txBody>
          </p:sp>
        </p:grpSp>
        <p:grpSp>
          <p:nvGrpSpPr>
            <p:cNvPr id="16418" name="Group 90"/>
            <p:cNvGrpSpPr>
              <a:grpSpLocks/>
            </p:cNvGrpSpPr>
            <p:nvPr/>
          </p:nvGrpSpPr>
          <p:grpSpPr bwMode="auto">
            <a:xfrm>
              <a:off x="2880" y="1344"/>
              <a:ext cx="605" cy="646"/>
              <a:chOff x="2880" y="1344"/>
              <a:chExt cx="605" cy="646"/>
            </a:xfrm>
          </p:grpSpPr>
          <p:pic>
            <p:nvPicPr>
              <p:cNvPr id="16422" name="Picture 78" descr="RB"/>
              <p:cNvPicPr>
                <a:picLocks noChangeAspect="1" noChangeArrowheads="1"/>
              </p:cNvPicPr>
              <p:nvPr/>
            </p:nvPicPr>
            <p:blipFill>
              <a:blip r:embed="rId20"/>
              <a:srcRect/>
              <a:stretch>
                <a:fillRect/>
              </a:stretch>
            </p:blipFill>
            <p:spPr bwMode="auto">
              <a:xfrm>
                <a:off x="2880" y="1353"/>
                <a:ext cx="605" cy="605"/>
              </a:xfrm>
              <a:prstGeom prst="rect">
                <a:avLst/>
              </a:prstGeom>
              <a:noFill/>
              <a:ln w="28575">
                <a:solidFill>
                  <a:srgbClr val="969696"/>
                </a:solidFill>
                <a:miter lim="800000"/>
                <a:headEnd/>
                <a:tailEnd/>
              </a:ln>
            </p:spPr>
          </p:pic>
          <p:sp>
            <p:nvSpPr>
              <p:cNvPr id="16423" name="Text Box 20"/>
              <p:cNvSpPr txBox="1">
                <a:spLocks noChangeArrowheads="1"/>
              </p:cNvSpPr>
              <p:nvPr/>
            </p:nvSpPr>
            <p:spPr bwMode="auto">
              <a:xfrm>
                <a:off x="2908" y="1344"/>
                <a:ext cx="548" cy="64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1435" tIns="45718" rIns="91435" bIns="45718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b="1">
                    <a:solidFill>
                      <a:srgbClr val="D9E2FC"/>
                    </a:solidFill>
                    <a:latin typeface="Verdana" charset="0"/>
                  </a:rPr>
                  <a:t>Radiation</a:t>
                </a:r>
              </a:p>
              <a:p>
                <a:pPr algn="ctr"/>
                <a:endParaRPr lang="en-US" sz="1000" b="1">
                  <a:solidFill>
                    <a:srgbClr val="D9E2FC"/>
                  </a:solidFill>
                  <a:latin typeface="Verdana" charset="0"/>
                </a:endParaRPr>
              </a:p>
              <a:p>
                <a:pPr algn="ctr"/>
                <a:endParaRPr lang="en-US" sz="1000" b="1">
                  <a:solidFill>
                    <a:schemeClr val="bg1"/>
                  </a:solidFill>
                  <a:latin typeface="Verdana" charset="0"/>
                </a:endParaRPr>
              </a:p>
              <a:p>
                <a:pPr algn="ctr"/>
                <a:endParaRPr lang="en-US" sz="1000" b="1">
                  <a:solidFill>
                    <a:schemeClr val="bg1"/>
                  </a:solidFill>
                  <a:latin typeface="Verdana" charset="0"/>
                </a:endParaRPr>
              </a:p>
              <a:p>
                <a:pPr algn="ctr"/>
                <a:endParaRPr lang="en-US" sz="1000" b="1">
                  <a:solidFill>
                    <a:schemeClr val="bg1"/>
                  </a:solidFill>
                  <a:latin typeface="Verdana" charset="0"/>
                </a:endParaRPr>
              </a:p>
              <a:p>
                <a:pPr algn="ctr"/>
                <a:r>
                  <a:rPr lang="en-US" sz="1000" b="1">
                    <a:solidFill>
                      <a:srgbClr val="D9E2FC"/>
                    </a:solidFill>
                    <a:latin typeface="Verdana" charset="0"/>
                  </a:rPr>
                  <a:t>Belts</a:t>
                </a:r>
              </a:p>
            </p:txBody>
          </p:sp>
        </p:grpSp>
        <p:grpSp>
          <p:nvGrpSpPr>
            <p:cNvPr id="16419" name="Group 93"/>
            <p:cNvGrpSpPr>
              <a:grpSpLocks/>
            </p:cNvGrpSpPr>
            <p:nvPr/>
          </p:nvGrpSpPr>
          <p:grpSpPr bwMode="auto">
            <a:xfrm>
              <a:off x="4577" y="3092"/>
              <a:ext cx="684" cy="588"/>
              <a:chOff x="4577" y="3092"/>
              <a:chExt cx="684" cy="588"/>
            </a:xfrm>
          </p:grpSpPr>
          <p:pic>
            <p:nvPicPr>
              <p:cNvPr id="16420" name="Picture 81" descr="LA"/>
              <p:cNvPicPr>
                <a:picLocks noChangeAspect="1" noChangeArrowheads="1"/>
              </p:cNvPicPr>
              <p:nvPr/>
            </p:nvPicPr>
            <p:blipFill>
              <a:blip r:embed="rId21"/>
              <a:srcRect/>
              <a:stretch>
                <a:fillRect/>
              </a:stretch>
            </p:blipFill>
            <p:spPr bwMode="auto">
              <a:xfrm>
                <a:off x="4600" y="3092"/>
                <a:ext cx="640" cy="572"/>
              </a:xfrm>
              <a:prstGeom prst="rect">
                <a:avLst/>
              </a:prstGeom>
              <a:noFill/>
              <a:ln w="28575">
                <a:solidFill>
                  <a:srgbClr val="969696"/>
                </a:solidFill>
                <a:miter lim="800000"/>
                <a:headEnd/>
                <a:tailEnd/>
              </a:ln>
            </p:spPr>
          </p:pic>
          <p:sp>
            <p:nvSpPr>
              <p:cNvPr id="16421" name="Text Box 70"/>
              <p:cNvSpPr txBox="1">
                <a:spLocks noChangeArrowheads="1"/>
              </p:cNvSpPr>
              <p:nvPr/>
            </p:nvSpPr>
            <p:spPr bwMode="auto">
              <a:xfrm>
                <a:off x="4577" y="3426"/>
                <a:ext cx="684" cy="2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1435" tIns="45718" rIns="91435" bIns="45718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sz="1000" b="1">
                    <a:solidFill>
                      <a:srgbClr val="D9E2FC"/>
                    </a:solidFill>
                    <a:latin typeface="Verdana" charset="0"/>
                    <a:ea typeface="Osaka" charset="-128"/>
                    <a:cs typeface="Osaka" charset="-128"/>
                  </a:rPr>
                  <a:t>Lower</a:t>
                </a:r>
              </a:p>
              <a:p>
                <a:pPr algn="ctr"/>
                <a:r>
                  <a:rPr lang="en-US" sz="1000" b="1">
                    <a:solidFill>
                      <a:srgbClr val="D9E2FC"/>
                    </a:solidFill>
                    <a:latin typeface="Verdana" charset="0"/>
                    <a:ea typeface="Osaka" charset="-128"/>
                    <a:cs typeface="Osaka" charset="-128"/>
                  </a:rPr>
                  <a:t>Atmosphere</a:t>
                </a:r>
              </a:p>
            </p:txBody>
          </p:sp>
        </p:grpSp>
      </p:grpSp>
      <p:grpSp>
        <p:nvGrpSpPr>
          <p:cNvPr id="20" name="Group 114"/>
          <p:cNvGrpSpPr>
            <a:grpSpLocks/>
          </p:cNvGrpSpPr>
          <p:nvPr/>
        </p:nvGrpSpPr>
        <p:grpSpPr bwMode="auto">
          <a:xfrm>
            <a:off x="838200" y="1009650"/>
            <a:ext cx="8153400" cy="5467350"/>
            <a:chOff x="528" y="636"/>
            <a:chExt cx="5136" cy="3444"/>
          </a:xfrm>
        </p:grpSpPr>
        <p:grpSp>
          <p:nvGrpSpPr>
            <p:cNvPr id="16393" name="Group 111"/>
            <p:cNvGrpSpPr>
              <a:grpSpLocks/>
            </p:cNvGrpSpPr>
            <p:nvPr/>
          </p:nvGrpSpPr>
          <p:grpSpPr bwMode="auto">
            <a:xfrm>
              <a:off x="528" y="2640"/>
              <a:ext cx="816" cy="1106"/>
              <a:chOff x="528" y="2640"/>
              <a:chExt cx="816" cy="1106"/>
            </a:xfrm>
          </p:grpSpPr>
          <p:sp>
            <p:nvSpPr>
              <p:cNvPr id="77" name="AutoShape 52"/>
              <p:cNvSpPr>
                <a:spLocks noChangeArrowheads="1"/>
              </p:cNvSpPr>
              <p:nvPr/>
            </p:nvSpPr>
            <p:spPr bwMode="auto">
              <a:xfrm rot="-10800000">
                <a:off x="528" y="2640"/>
                <a:ext cx="776" cy="1104"/>
              </a:xfrm>
              <a:prstGeom prst="downArrowCallout">
                <a:avLst>
                  <a:gd name="adj1" fmla="val 25000"/>
                  <a:gd name="adj2" fmla="val 25000"/>
                  <a:gd name="adj3" fmla="val 23711"/>
                  <a:gd name="adj4" fmla="val 25088"/>
                </a:avLst>
              </a:prstGeom>
              <a:solidFill>
                <a:srgbClr val="FF8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lIns="0" tIns="0" rIns="0" bIns="0" anchor="ctr" anchorCtr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solidFill>
                    <a:srgbClr val="D9E2FC"/>
                  </a:solidFill>
                </a:endParaRPr>
              </a:p>
            </p:txBody>
          </p:sp>
          <p:sp>
            <p:nvSpPr>
              <p:cNvPr id="16407" name="Text Box 53"/>
              <p:cNvSpPr txBox="1">
                <a:spLocks noChangeArrowheads="1"/>
              </p:cNvSpPr>
              <p:nvPr/>
            </p:nvSpPr>
            <p:spPr bwMode="auto">
              <a:xfrm>
                <a:off x="528" y="3456"/>
                <a:ext cx="816" cy="29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>
                <a:prstTxWarp prst="textNoShape">
                  <a:avLst/>
                </a:prstTxWarp>
              </a:bodyPr>
              <a:lstStyle/>
              <a:p>
                <a:pPr algn="ctr"/>
                <a:r>
                  <a:rPr lang="en-US" sz="1000" b="1">
                    <a:solidFill>
                      <a:srgbClr val="D9E2FC"/>
                    </a:solidFill>
                    <a:latin typeface="Verdana" charset="0"/>
                    <a:ea typeface="Osaka" charset="-128"/>
                    <a:cs typeface="Osaka" charset="-128"/>
                  </a:rPr>
                  <a:t>Synoptic</a:t>
                </a:r>
              </a:p>
              <a:p>
                <a:pPr algn="ctr"/>
                <a:r>
                  <a:rPr lang="en-US" sz="1000" b="1">
                    <a:solidFill>
                      <a:srgbClr val="D9E2FC"/>
                    </a:solidFill>
                    <a:latin typeface="Verdana" charset="0"/>
                    <a:ea typeface="Osaka" charset="-128"/>
                    <a:cs typeface="Osaka" charset="-128"/>
                  </a:rPr>
                  <a:t>Magnetograms</a:t>
                </a:r>
              </a:p>
            </p:txBody>
          </p:sp>
        </p:grpSp>
        <p:grpSp>
          <p:nvGrpSpPr>
            <p:cNvPr id="16394" name="Group 112"/>
            <p:cNvGrpSpPr>
              <a:grpSpLocks/>
            </p:cNvGrpSpPr>
            <p:nvPr/>
          </p:nvGrpSpPr>
          <p:grpSpPr bwMode="auto">
            <a:xfrm>
              <a:off x="624" y="636"/>
              <a:ext cx="683" cy="532"/>
              <a:chOff x="624" y="636"/>
              <a:chExt cx="683" cy="532"/>
            </a:xfrm>
          </p:grpSpPr>
          <p:sp>
            <p:nvSpPr>
              <p:cNvPr id="75" name="AutoShape 55"/>
              <p:cNvSpPr>
                <a:spLocks noChangeArrowheads="1"/>
              </p:cNvSpPr>
              <p:nvPr/>
            </p:nvSpPr>
            <p:spPr bwMode="auto">
              <a:xfrm>
                <a:off x="624" y="636"/>
                <a:ext cx="683" cy="532"/>
              </a:xfrm>
              <a:prstGeom prst="downArrowCallout">
                <a:avLst>
                  <a:gd name="adj1" fmla="val 32096"/>
                  <a:gd name="adj2" fmla="val 32096"/>
                  <a:gd name="adj3" fmla="val 16667"/>
                  <a:gd name="adj4" fmla="val 58083"/>
                </a:avLst>
              </a:prstGeom>
              <a:solidFill>
                <a:srgbClr val="FF8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lIns="0" tIns="0" rIns="0" bIns="0" anchor="ctr" anchorCtr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solidFill>
                    <a:srgbClr val="D9E2FC"/>
                  </a:solidFill>
                </a:endParaRPr>
              </a:p>
            </p:txBody>
          </p:sp>
          <p:sp>
            <p:nvSpPr>
              <p:cNvPr id="16405" name="Text Box 56"/>
              <p:cNvSpPr txBox="1">
                <a:spLocks noChangeArrowheads="1"/>
              </p:cNvSpPr>
              <p:nvPr/>
            </p:nvSpPr>
            <p:spPr bwMode="auto">
              <a:xfrm>
                <a:off x="624" y="672"/>
                <a:ext cx="683" cy="2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>
                <a:prstTxWarp prst="textNoShape">
                  <a:avLst/>
                </a:prstTxWarp>
              </a:bodyPr>
              <a:lstStyle/>
              <a:p>
                <a:pPr algn="ctr"/>
                <a:r>
                  <a:rPr lang="en-US" sz="1000" b="1">
                    <a:solidFill>
                      <a:srgbClr val="D9E2FC"/>
                    </a:solidFill>
                    <a:latin typeface="Verdana" charset="0"/>
                    <a:ea typeface="Osaka" charset="-128"/>
                    <a:cs typeface="Osaka" charset="-128"/>
                  </a:rPr>
                  <a:t>Flare/CME</a:t>
                </a:r>
              </a:p>
              <a:p>
                <a:pPr algn="ctr"/>
                <a:r>
                  <a:rPr lang="en-US" sz="1000" b="1">
                    <a:solidFill>
                      <a:srgbClr val="D9E2FC"/>
                    </a:solidFill>
                    <a:latin typeface="Verdana" charset="0"/>
                    <a:ea typeface="Osaka" charset="-128"/>
                    <a:cs typeface="Osaka" charset="-128"/>
                  </a:rPr>
                  <a:t>Observations</a:t>
                </a:r>
              </a:p>
            </p:txBody>
          </p:sp>
        </p:grpSp>
        <p:grpSp>
          <p:nvGrpSpPr>
            <p:cNvPr id="16395" name="Group 65"/>
            <p:cNvGrpSpPr>
              <a:grpSpLocks/>
            </p:cNvGrpSpPr>
            <p:nvPr/>
          </p:nvGrpSpPr>
          <p:grpSpPr bwMode="auto">
            <a:xfrm>
              <a:off x="2112" y="672"/>
              <a:ext cx="584" cy="1584"/>
              <a:chOff x="3345" y="915"/>
              <a:chExt cx="831" cy="2595"/>
            </a:xfrm>
          </p:grpSpPr>
          <p:sp>
            <p:nvSpPr>
              <p:cNvPr id="73" name="AutoShape 58"/>
              <p:cNvSpPr>
                <a:spLocks noChangeArrowheads="1"/>
              </p:cNvSpPr>
              <p:nvPr/>
            </p:nvSpPr>
            <p:spPr bwMode="auto">
              <a:xfrm>
                <a:off x="3345" y="915"/>
                <a:ext cx="820" cy="2595"/>
              </a:xfrm>
              <a:prstGeom prst="downArrowCallout">
                <a:avLst>
                  <a:gd name="adj1" fmla="val 23259"/>
                  <a:gd name="adj2" fmla="val 25000"/>
                  <a:gd name="adj3" fmla="val 27446"/>
                  <a:gd name="adj4" fmla="val 16995"/>
                </a:avLst>
              </a:prstGeom>
              <a:solidFill>
                <a:srgbClr val="FF8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lIns="0" tIns="0" rIns="0" bIns="0" anchor="ctr" anchorCtr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solidFill>
                    <a:srgbClr val="D9E2FC"/>
                  </a:solidFill>
                </a:endParaRPr>
              </a:p>
            </p:txBody>
          </p:sp>
          <p:sp>
            <p:nvSpPr>
              <p:cNvPr id="16403" name="Text Box 59"/>
              <p:cNvSpPr txBox="1">
                <a:spLocks noChangeArrowheads="1"/>
              </p:cNvSpPr>
              <p:nvPr/>
            </p:nvSpPr>
            <p:spPr bwMode="auto">
              <a:xfrm>
                <a:off x="3360" y="915"/>
                <a:ext cx="816" cy="42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>
                <a:prstTxWarp prst="textNoShape">
                  <a:avLst/>
                </a:prstTxWarp>
              </a:bodyPr>
              <a:lstStyle/>
              <a:p>
                <a:pPr algn="ctr"/>
                <a:r>
                  <a:rPr lang="en-US" sz="1000" b="1">
                    <a:solidFill>
                      <a:srgbClr val="D9E2FC"/>
                    </a:solidFill>
                    <a:latin typeface="Verdana" charset="0"/>
                    <a:ea typeface="Osaka" charset="-128"/>
                    <a:cs typeface="Osaka" charset="-128"/>
                  </a:rPr>
                  <a:t>Upstream</a:t>
                </a:r>
              </a:p>
              <a:p>
                <a:pPr algn="ctr"/>
                <a:r>
                  <a:rPr lang="en-US" sz="1000" b="1">
                    <a:solidFill>
                      <a:srgbClr val="D9E2FC"/>
                    </a:solidFill>
                    <a:latin typeface="Verdana" charset="0"/>
                    <a:ea typeface="Osaka" charset="-128"/>
                    <a:cs typeface="Osaka" charset="-128"/>
                  </a:rPr>
                  <a:t>Monitors</a:t>
                </a:r>
              </a:p>
            </p:txBody>
          </p:sp>
        </p:grpSp>
        <p:grpSp>
          <p:nvGrpSpPr>
            <p:cNvPr id="16396" name="Group 113"/>
            <p:cNvGrpSpPr>
              <a:grpSpLocks/>
            </p:cNvGrpSpPr>
            <p:nvPr/>
          </p:nvGrpSpPr>
          <p:grpSpPr bwMode="auto">
            <a:xfrm>
              <a:off x="3312" y="3504"/>
              <a:ext cx="960" cy="576"/>
              <a:chOff x="3312" y="3504"/>
              <a:chExt cx="960" cy="576"/>
            </a:xfrm>
          </p:grpSpPr>
          <p:sp>
            <p:nvSpPr>
              <p:cNvPr id="71" name="AutoShape 108"/>
              <p:cNvSpPr>
                <a:spLocks noChangeArrowheads="1"/>
              </p:cNvSpPr>
              <p:nvPr/>
            </p:nvSpPr>
            <p:spPr bwMode="auto">
              <a:xfrm rot="-10800000">
                <a:off x="3408" y="3504"/>
                <a:ext cx="776" cy="576"/>
              </a:xfrm>
              <a:prstGeom prst="downArrowCallout">
                <a:avLst>
                  <a:gd name="adj1" fmla="val 33681"/>
                  <a:gd name="adj2" fmla="val 33681"/>
                  <a:gd name="adj3" fmla="val 16667"/>
                  <a:gd name="adj4" fmla="val 65102"/>
                </a:avLst>
              </a:prstGeom>
              <a:solidFill>
                <a:srgbClr val="FF8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lIns="0" tIns="0" rIns="0" bIns="0" anchor="ctr" anchorCtr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solidFill>
                    <a:srgbClr val="D9E2FC"/>
                  </a:solidFill>
                </a:endParaRPr>
              </a:p>
            </p:txBody>
          </p:sp>
          <p:sp>
            <p:nvSpPr>
              <p:cNvPr id="16401" name="Text Box 50"/>
              <p:cNvSpPr txBox="1">
                <a:spLocks noChangeArrowheads="1"/>
              </p:cNvSpPr>
              <p:nvPr/>
            </p:nvSpPr>
            <p:spPr bwMode="auto">
              <a:xfrm>
                <a:off x="3312" y="3744"/>
                <a:ext cx="960" cy="3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>
                <a:prstTxWarp prst="textNoShape">
                  <a:avLst/>
                </a:prstTxWarp>
              </a:bodyPr>
              <a:lstStyle/>
              <a:p>
                <a:pPr algn="ctr"/>
                <a:r>
                  <a:rPr lang="en-US" sz="1000" b="1">
                    <a:solidFill>
                      <a:srgbClr val="D9E2FC"/>
                    </a:solidFill>
                    <a:latin typeface="Verdana" charset="0"/>
                    <a:ea typeface="Osaka" charset="-128"/>
                    <a:cs typeface="Osaka" charset="-128"/>
                  </a:rPr>
                  <a:t>Radars</a:t>
                </a:r>
              </a:p>
              <a:p>
                <a:pPr algn="ctr"/>
                <a:r>
                  <a:rPr lang="en-US" sz="1000" b="1">
                    <a:solidFill>
                      <a:srgbClr val="D9E2FC"/>
                    </a:solidFill>
                    <a:latin typeface="Verdana" charset="0"/>
                    <a:ea typeface="Osaka" charset="-128"/>
                    <a:cs typeface="Osaka" charset="-128"/>
                  </a:rPr>
                  <a:t>Magnetometers</a:t>
                </a:r>
              </a:p>
              <a:p>
                <a:pPr algn="ctr"/>
                <a:r>
                  <a:rPr lang="en-US" sz="1000" b="1">
                    <a:solidFill>
                      <a:srgbClr val="D9E2FC"/>
                    </a:solidFill>
                    <a:latin typeface="Verdana" charset="0"/>
                    <a:ea typeface="Osaka" charset="-128"/>
                    <a:cs typeface="Osaka" charset="-128"/>
                  </a:rPr>
                  <a:t>In-situ</a:t>
                </a:r>
              </a:p>
            </p:txBody>
          </p:sp>
        </p:grpSp>
        <p:grpSp>
          <p:nvGrpSpPr>
            <p:cNvPr id="16397" name="Group 110"/>
            <p:cNvGrpSpPr>
              <a:grpSpLocks/>
            </p:cNvGrpSpPr>
            <p:nvPr/>
          </p:nvGrpSpPr>
          <p:grpSpPr bwMode="auto">
            <a:xfrm>
              <a:off x="4944" y="2064"/>
              <a:ext cx="720" cy="432"/>
              <a:chOff x="4944" y="2064"/>
              <a:chExt cx="720" cy="432"/>
            </a:xfrm>
          </p:grpSpPr>
          <p:sp>
            <p:nvSpPr>
              <p:cNvPr id="69" name="AutoShape 109"/>
              <p:cNvSpPr>
                <a:spLocks noChangeArrowheads="1"/>
              </p:cNvSpPr>
              <p:nvPr/>
            </p:nvSpPr>
            <p:spPr bwMode="auto">
              <a:xfrm rot="5400000">
                <a:off x="5088" y="1920"/>
                <a:ext cx="432" cy="720"/>
              </a:xfrm>
              <a:prstGeom prst="downArrowCallout">
                <a:avLst>
                  <a:gd name="adj1" fmla="val 44037"/>
                  <a:gd name="adj2" fmla="val 36569"/>
                  <a:gd name="adj3" fmla="val 28866"/>
                  <a:gd name="adj4" fmla="val 71940"/>
                </a:avLst>
              </a:prstGeom>
              <a:solidFill>
                <a:srgbClr val="FF8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p:spPr>
            <p:txBody>
              <a:bodyPr lIns="0" tIns="0" rIns="0" bIns="0" anchor="ctr" anchorCtr="1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solidFill>
                    <a:srgbClr val="D9E2FC"/>
                  </a:solidFill>
                </a:endParaRPr>
              </a:p>
            </p:txBody>
          </p:sp>
          <p:sp>
            <p:nvSpPr>
              <p:cNvPr id="16399" name="Text Box 62"/>
              <p:cNvSpPr txBox="1">
                <a:spLocks noChangeArrowheads="1"/>
              </p:cNvSpPr>
              <p:nvPr/>
            </p:nvSpPr>
            <p:spPr bwMode="auto">
              <a:xfrm>
                <a:off x="5136" y="2160"/>
                <a:ext cx="528" cy="26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>
                <a:prstTxWarp prst="textNoShape">
                  <a:avLst/>
                </a:prstTxWarp>
              </a:bodyPr>
              <a:lstStyle/>
              <a:p>
                <a:pPr algn="ctr"/>
                <a:r>
                  <a:rPr lang="en-US" sz="1000" b="1">
                    <a:solidFill>
                      <a:srgbClr val="D9E2FC"/>
                    </a:solidFill>
                    <a:latin typeface="Verdana" charset="0"/>
                    <a:ea typeface="Osaka" charset="-128"/>
                    <a:cs typeface="Osaka" charset="-128"/>
                  </a:rPr>
                  <a:t>F10.7 Flux</a:t>
                </a:r>
              </a:p>
              <a:p>
                <a:pPr algn="ctr"/>
                <a:r>
                  <a:rPr lang="en-US" sz="1000" b="1">
                    <a:solidFill>
                      <a:srgbClr val="D9E2FC"/>
                    </a:solidFill>
                    <a:latin typeface="Verdana" charset="0"/>
                    <a:ea typeface="Osaka" charset="-128"/>
                    <a:cs typeface="Osaka" charset="-128"/>
                  </a:rPr>
                  <a:t>Gravity </a:t>
                </a:r>
              </a:p>
              <a:p>
                <a:pPr algn="ctr"/>
                <a:r>
                  <a:rPr lang="en-US" sz="1000" b="1">
                    <a:solidFill>
                      <a:srgbClr val="D9E2FC"/>
                    </a:solidFill>
                    <a:latin typeface="Verdana" charset="0"/>
                    <a:ea typeface="Osaka" charset="-128"/>
                    <a:cs typeface="Osaka" charset="-128"/>
                  </a:rPr>
                  <a:t>Waves</a:t>
                </a:r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MDI Magnetogram for April 2007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2DE5139-2580-B64B-B39D-02F3310BBEF2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sp>
        <p:nvSpPr>
          <p:cNvPr id="17412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http://csem.engin.umich.edu</a:t>
            </a:r>
          </a:p>
        </p:txBody>
      </p:sp>
      <p:pic>
        <p:nvPicPr>
          <p:cNvPr id="17413" name="Picture 6" descr="synop_Mr_0.2055.gif                                            00277B01 HardDrive                      C016EB50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512888"/>
            <a:ext cx="9144000" cy="464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1905000" y="0"/>
            <a:ext cx="6248400" cy="800100"/>
          </a:xfrm>
        </p:spPr>
        <p:txBody>
          <a:bodyPr/>
          <a:lstStyle/>
          <a:p>
            <a:r>
              <a:rPr lang="en-US" smtClean="0"/>
              <a:t>MHD Synoptic Corona for April 2007</a:t>
            </a:r>
            <a:br>
              <a:rPr lang="en-US" smtClean="0"/>
            </a:br>
            <a:r>
              <a:rPr lang="en-US" sz="1800" smtClean="0"/>
              <a:t>(Ofer Cohen &amp; Chip Manchester)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7EB451-908B-A849-BC3F-AABC1678E4A6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sp>
        <p:nvSpPr>
          <p:cNvPr id="18436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http://csem.engin.umich.edu</a:t>
            </a:r>
          </a:p>
        </p:txBody>
      </p:sp>
      <p:pic>
        <p:nvPicPr>
          <p:cNvPr id="18437" name="Picture 5" descr="/Volumes/tig-lapi/Talks/Presentations'2008/StereoWS/3d_SC_rotateZ_CR2055.avi">
            <a:hlinkClick r:id="" action="ppaction://media"/>
          </p:cNvPr>
          <p:cNvPicPr/>
          <p:nvPr>
            <a:videoFile r:link="rId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752600" y="1143000"/>
            <a:ext cx="577215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4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84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37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8437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2133600" y="0"/>
            <a:ext cx="5791200" cy="800100"/>
          </a:xfrm>
        </p:spPr>
        <p:txBody>
          <a:bodyPr/>
          <a:lstStyle/>
          <a:p>
            <a:r>
              <a:rPr lang="en-US" smtClean="0"/>
              <a:t>Comparison with ACE, April 2007</a:t>
            </a:r>
            <a:br>
              <a:rPr lang="en-US" smtClean="0"/>
            </a:br>
            <a:r>
              <a:rPr lang="en-US" sz="1800" smtClean="0"/>
              <a:t>(Ofer Cohen)</a:t>
            </a:r>
            <a:endParaRPr lang="en-US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0101C24-1C0C-EF48-8A8D-5D092998D7C1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sp>
        <p:nvSpPr>
          <p:cNvPr id="19460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http://csem.engin.umich.edu</a:t>
            </a:r>
          </a:p>
        </p:txBody>
      </p:sp>
      <p:pic>
        <p:nvPicPr>
          <p:cNvPr id="19461" name="Picture 8" descr="April2007_insitu.png                                           00277B01 HardDrive                      C016EB50: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1447800"/>
            <a:ext cx="8839200" cy="4859338"/>
          </a:xfrm>
          <a:prstGeom prst="rect">
            <a:avLst/>
          </a:prstGeom>
          <a:solidFill>
            <a:schemeClr val="bg1"/>
          </a:solidFill>
          <a:ln w="28575">
            <a:solidFill>
              <a:srgbClr val="969696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>
          <a:xfrm>
            <a:off x="2133600" y="0"/>
            <a:ext cx="5791200" cy="800100"/>
          </a:xfrm>
        </p:spPr>
        <p:txBody>
          <a:bodyPr/>
          <a:lstStyle/>
          <a:p>
            <a:r>
              <a:rPr lang="en-US" smtClean="0"/>
              <a:t>Comparison with ACE at 1 AU</a:t>
            </a:r>
            <a:br>
              <a:rPr lang="en-US" smtClean="0"/>
            </a:br>
            <a:r>
              <a:rPr lang="en-US" sz="1800" smtClean="0"/>
              <a:t>(Ofer Cohen)</a:t>
            </a:r>
            <a:endParaRPr lang="en-US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C8888D3-A191-8E4D-A94C-3678BE8078BF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20484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http://csem.engin.umich.edu</a:t>
            </a:r>
          </a:p>
        </p:txBody>
      </p:sp>
      <p:pic>
        <p:nvPicPr>
          <p:cNvPr id="20485" name="Picture 5" descr="STEREOa.pd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1219200"/>
            <a:ext cx="5238750" cy="358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6" name="Picture 6" descr="STEREOb.pd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00400" y="2971800"/>
            <a:ext cx="5238750" cy="358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7" name="TextBox 7"/>
          <p:cNvSpPr txBox="1">
            <a:spLocks noChangeArrowheads="1"/>
          </p:cNvSpPr>
          <p:nvPr/>
        </p:nvSpPr>
        <p:spPr bwMode="auto">
          <a:xfrm>
            <a:off x="6248400" y="1752600"/>
            <a:ext cx="24923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rgbClr val="D9E2FC"/>
                </a:solidFill>
              </a:rPr>
              <a:t>May 26 – July 7, 2007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0" y="6629400"/>
            <a:ext cx="9144000" cy="228600"/>
          </a:xfrm>
          <a:noFill/>
        </p:spPr>
        <p:txBody>
          <a:bodyPr/>
          <a:lstStyle/>
          <a:p>
            <a:pPr algn="ctr"/>
            <a:fld id="{E7225C6A-729A-8C44-9BDF-78603506546A}" type="slidenum">
              <a:rPr lang="en-US" sz="1200"/>
              <a:pPr algn="ctr"/>
              <a:t>8</a:t>
            </a:fld>
            <a:endParaRPr lang="en-US" sz="1200"/>
          </a:p>
        </p:txBody>
      </p:sp>
      <p:pic>
        <p:nvPicPr>
          <p:cNvPr id="22531" name="Picture 2" descr="c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15200" y="1524000"/>
            <a:ext cx="18288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3" descr="c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15200" y="0"/>
            <a:ext cx="18288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3" name="Picture 4" descr="c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18288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4" name="Picture 5" descr="c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447800" y="0"/>
            <a:ext cx="18288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5" name="Picture 6" descr="c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895600" y="0"/>
            <a:ext cx="18288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6" name="Picture 7" descr="c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419600" y="0"/>
            <a:ext cx="18288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7" name="Picture 8" descr="c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315200" y="3352800"/>
            <a:ext cx="18288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8" name="Picture 9" descr="c2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943600" y="0"/>
            <a:ext cx="18288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9" name="Picture 10" descr="c2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7315200" y="5029200"/>
            <a:ext cx="18288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40" name="Picture 11" descr="c2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5867400" y="5029200"/>
            <a:ext cx="18288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41" name="Picture 12" descr="c2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4343400" y="5029200"/>
            <a:ext cx="18288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42" name="Picture 13" descr="c2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2895600" y="5029200"/>
            <a:ext cx="18288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43" name="Picture 14" descr="c2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0" y="3505200"/>
            <a:ext cx="18288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44" name="Picture 15" descr="c2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0" y="1752600"/>
            <a:ext cx="18288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45" name="Picture 16" descr="c2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1447800" y="5029200"/>
            <a:ext cx="18288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46" name="Picture 17" descr="c2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0" y="5029200"/>
            <a:ext cx="18288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47" name="Text Box 18"/>
          <p:cNvSpPr txBox="1">
            <a:spLocks noChangeArrowheads="1"/>
          </p:cNvSpPr>
          <p:nvPr/>
        </p:nvSpPr>
        <p:spPr bwMode="auto">
          <a:xfrm>
            <a:off x="0" y="1447800"/>
            <a:ext cx="163353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000">
                <a:solidFill>
                  <a:srgbClr val="FFFFFF"/>
                </a:solidFill>
              </a:rPr>
              <a:t>SOHO C2 2005 05 14 21:03</a:t>
            </a:r>
          </a:p>
        </p:txBody>
      </p:sp>
      <p:sp>
        <p:nvSpPr>
          <p:cNvPr id="22548" name="Text Box 19"/>
          <p:cNvSpPr txBox="1">
            <a:spLocks noChangeArrowheads="1"/>
          </p:cNvSpPr>
          <p:nvPr/>
        </p:nvSpPr>
        <p:spPr bwMode="auto">
          <a:xfrm>
            <a:off x="1447800" y="0"/>
            <a:ext cx="163353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000">
                <a:solidFill>
                  <a:srgbClr val="FFFFFF"/>
                </a:solidFill>
              </a:rPr>
              <a:t>SOHO C2 2005 05 15 21:05</a:t>
            </a:r>
          </a:p>
        </p:txBody>
      </p:sp>
      <p:sp>
        <p:nvSpPr>
          <p:cNvPr id="22549" name="Text Box 20"/>
          <p:cNvSpPr txBox="1">
            <a:spLocks noChangeArrowheads="1"/>
          </p:cNvSpPr>
          <p:nvPr/>
        </p:nvSpPr>
        <p:spPr bwMode="auto">
          <a:xfrm>
            <a:off x="2895600" y="1447800"/>
            <a:ext cx="163353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000">
                <a:solidFill>
                  <a:srgbClr val="FFFFFF"/>
                </a:solidFill>
              </a:rPr>
              <a:t>SOHO C2 2005 05 16 21:00</a:t>
            </a:r>
          </a:p>
        </p:txBody>
      </p:sp>
      <p:sp>
        <p:nvSpPr>
          <p:cNvPr id="22550" name="Text Box 21"/>
          <p:cNvSpPr txBox="1">
            <a:spLocks noChangeArrowheads="1"/>
          </p:cNvSpPr>
          <p:nvPr/>
        </p:nvSpPr>
        <p:spPr bwMode="auto">
          <a:xfrm>
            <a:off x="4419600" y="0"/>
            <a:ext cx="163353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000">
                <a:solidFill>
                  <a:srgbClr val="FFFFFF"/>
                </a:solidFill>
              </a:rPr>
              <a:t>SOHO C2 2005 05 17 21:05</a:t>
            </a:r>
          </a:p>
        </p:txBody>
      </p:sp>
      <p:sp>
        <p:nvSpPr>
          <p:cNvPr id="22551" name="Text Box 22"/>
          <p:cNvSpPr txBox="1">
            <a:spLocks noChangeArrowheads="1"/>
          </p:cNvSpPr>
          <p:nvPr/>
        </p:nvSpPr>
        <p:spPr bwMode="auto">
          <a:xfrm>
            <a:off x="6019800" y="1447800"/>
            <a:ext cx="163353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000">
                <a:solidFill>
                  <a:srgbClr val="FFFFFF"/>
                </a:solidFill>
              </a:rPr>
              <a:t>SOHO C2 2005 05 18 21:00</a:t>
            </a:r>
          </a:p>
        </p:txBody>
      </p:sp>
      <p:sp>
        <p:nvSpPr>
          <p:cNvPr id="22552" name="Text Box 23"/>
          <p:cNvSpPr txBox="1">
            <a:spLocks noChangeArrowheads="1"/>
          </p:cNvSpPr>
          <p:nvPr/>
        </p:nvSpPr>
        <p:spPr bwMode="auto">
          <a:xfrm>
            <a:off x="7510463" y="0"/>
            <a:ext cx="1633537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000">
                <a:solidFill>
                  <a:srgbClr val="FFFFFF"/>
                </a:solidFill>
              </a:rPr>
              <a:t>SOHO C2 2005 05 19 21:05</a:t>
            </a:r>
          </a:p>
        </p:txBody>
      </p:sp>
      <p:sp>
        <p:nvSpPr>
          <p:cNvPr id="22553" name="Text Box 24"/>
          <p:cNvSpPr txBox="1">
            <a:spLocks noChangeArrowheads="1"/>
          </p:cNvSpPr>
          <p:nvPr/>
        </p:nvSpPr>
        <p:spPr bwMode="auto">
          <a:xfrm>
            <a:off x="7391400" y="2971800"/>
            <a:ext cx="163353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000">
                <a:solidFill>
                  <a:srgbClr val="FFFFFF"/>
                </a:solidFill>
              </a:rPr>
              <a:t>SOHO C2 2005 05 20 21:00</a:t>
            </a:r>
          </a:p>
        </p:txBody>
      </p:sp>
      <p:sp>
        <p:nvSpPr>
          <p:cNvPr id="22554" name="Text Box 25"/>
          <p:cNvSpPr txBox="1">
            <a:spLocks noChangeArrowheads="1"/>
          </p:cNvSpPr>
          <p:nvPr/>
        </p:nvSpPr>
        <p:spPr bwMode="auto">
          <a:xfrm>
            <a:off x="7391400" y="4572000"/>
            <a:ext cx="1598613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000">
                <a:solidFill>
                  <a:srgbClr val="FFFFFF"/>
                </a:solidFill>
              </a:rPr>
              <a:t>SOHO C2 2005 05 21 0306</a:t>
            </a:r>
          </a:p>
        </p:txBody>
      </p:sp>
      <p:sp>
        <p:nvSpPr>
          <p:cNvPr id="22555" name="Text Box 26"/>
          <p:cNvSpPr txBox="1">
            <a:spLocks noChangeArrowheads="1"/>
          </p:cNvSpPr>
          <p:nvPr/>
        </p:nvSpPr>
        <p:spPr bwMode="auto">
          <a:xfrm>
            <a:off x="7510463" y="6477000"/>
            <a:ext cx="1633537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000">
                <a:solidFill>
                  <a:srgbClr val="FFFFFF"/>
                </a:solidFill>
              </a:rPr>
              <a:t>SOHO C2 2005 05 21 21:05</a:t>
            </a:r>
          </a:p>
        </p:txBody>
      </p:sp>
      <p:sp>
        <p:nvSpPr>
          <p:cNvPr id="22556" name="Text Box 27"/>
          <p:cNvSpPr txBox="1">
            <a:spLocks noChangeArrowheads="1"/>
          </p:cNvSpPr>
          <p:nvPr/>
        </p:nvSpPr>
        <p:spPr bwMode="auto">
          <a:xfrm>
            <a:off x="6019800" y="5029200"/>
            <a:ext cx="163353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000">
                <a:solidFill>
                  <a:srgbClr val="FFFFFF"/>
                </a:solidFill>
              </a:rPr>
              <a:t>SOHO C2 2005 05 22 21:05</a:t>
            </a:r>
          </a:p>
        </p:txBody>
      </p:sp>
      <p:sp>
        <p:nvSpPr>
          <p:cNvPr id="22557" name="Text Box 28"/>
          <p:cNvSpPr txBox="1">
            <a:spLocks noChangeArrowheads="1"/>
          </p:cNvSpPr>
          <p:nvPr/>
        </p:nvSpPr>
        <p:spPr bwMode="auto">
          <a:xfrm>
            <a:off x="4572000" y="6477000"/>
            <a:ext cx="163353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000">
                <a:solidFill>
                  <a:srgbClr val="FFFFFF"/>
                </a:solidFill>
              </a:rPr>
              <a:t>SOHO C2 2005 05 23 21:00</a:t>
            </a:r>
          </a:p>
        </p:txBody>
      </p:sp>
      <p:sp>
        <p:nvSpPr>
          <p:cNvPr id="22558" name="Text Box 29"/>
          <p:cNvSpPr txBox="1">
            <a:spLocks noChangeArrowheads="1"/>
          </p:cNvSpPr>
          <p:nvPr/>
        </p:nvSpPr>
        <p:spPr bwMode="auto">
          <a:xfrm>
            <a:off x="3124200" y="5029200"/>
            <a:ext cx="163353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000">
                <a:solidFill>
                  <a:srgbClr val="FFFFFF"/>
                </a:solidFill>
              </a:rPr>
              <a:t>SOHO C2 2005 05 24 21:05</a:t>
            </a:r>
          </a:p>
        </p:txBody>
      </p:sp>
      <p:sp>
        <p:nvSpPr>
          <p:cNvPr id="22559" name="Text Box 30"/>
          <p:cNvSpPr txBox="1">
            <a:spLocks noChangeArrowheads="1"/>
          </p:cNvSpPr>
          <p:nvPr/>
        </p:nvSpPr>
        <p:spPr bwMode="auto">
          <a:xfrm>
            <a:off x="1676400" y="6477000"/>
            <a:ext cx="163353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000">
                <a:solidFill>
                  <a:srgbClr val="FFFFFF"/>
                </a:solidFill>
              </a:rPr>
              <a:t>SOHO C2 2005 05 25 21:00</a:t>
            </a:r>
          </a:p>
        </p:txBody>
      </p:sp>
      <p:sp>
        <p:nvSpPr>
          <p:cNvPr id="22560" name="Text Box 31"/>
          <p:cNvSpPr txBox="1">
            <a:spLocks noChangeArrowheads="1"/>
          </p:cNvSpPr>
          <p:nvPr/>
        </p:nvSpPr>
        <p:spPr bwMode="auto">
          <a:xfrm>
            <a:off x="152400" y="5105400"/>
            <a:ext cx="163353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000">
                <a:solidFill>
                  <a:srgbClr val="FFFFFF"/>
                </a:solidFill>
              </a:rPr>
              <a:t>SOHO C2 2005 05 26 21:05</a:t>
            </a:r>
          </a:p>
        </p:txBody>
      </p:sp>
      <p:sp>
        <p:nvSpPr>
          <p:cNvPr id="22561" name="Text Box 32"/>
          <p:cNvSpPr txBox="1">
            <a:spLocks noChangeArrowheads="1"/>
          </p:cNvSpPr>
          <p:nvPr/>
        </p:nvSpPr>
        <p:spPr bwMode="auto">
          <a:xfrm>
            <a:off x="152400" y="4724400"/>
            <a:ext cx="163353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000">
                <a:solidFill>
                  <a:srgbClr val="FFFFFF"/>
                </a:solidFill>
              </a:rPr>
              <a:t>SOHO C2 2005 05 27 21:00</a:t>
            </a:r>
          </a:p>
        </p:txBody>
      </p:sp>
      <p:sp>
        <p:nvSpPr>
          <p:cNvPr id="22562" name="Text Box 33"/>
          <p:cNvSpPr txBox="1">
            <a:spLocks noChangeArrowheads="1"/>
          </p:cNvSpPr>
          <p:nvPr/>
        </p:nvSpPr>
        <p:spPr bwMode="auto">
          <a:xfrm>
            <a:off x="152400" y="3276600"/>
            <a:ext cx="163353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000">
                <a:solidFill>
                  <a:srgbClr val="FFFFFF"/>
                </a:solidFill>
              </a:rPr>
              <a:t>SOHO C2 2005 05 27 23:44</a:t>
            </a:r>
          </a:p>
        </p:txBody>
      </p:sp>
      <p:sp>
        <p:nvSpPr>
          <p:cNvPr id="22563" name="Text Box 34"/>
          <p:cNvSpPr txBox="1">
            <a:spLocks noChangeArrowheads="1"/>
          </p:cNvSpPr>
          <p:nvPr/>
        </p:nvSpPr>
        <p:spPr bwMode="auto">
          <a:xfrm>
            <a:off x="2057400" y="2514600"/>
            <a:ext cx="5045075" cy="1597025"/>
          </a:xfrm>
          <a:prstGeom prst="rect">
            <a:avLst/>
          </a:prstGeom>
          <a:noFill/>
          <a:ln w="38100">
            <a:solidFill>
              <a:srgbClr val="FFFFFF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just"/>
            <a:r>
              <a:rPr lang="en-US" sz="1600">
                <a:solidFill>
                  <a:srgbClr val="FFFFFF"/>
                </a:solidFill>
                <a:latin typeface="Helvetica" charset="0"/>
              </a:rPr>
              <a:t>Rich Frazin brought 3D tomography capability to CSEM. His line-of-sight image inversion technology can reproduce the global coronal electron density distribution using coronagraph images. It takes half a solar rotation of imaging data to create a full 3D electron density distribution between 1 R</a:t>
            </a:r>
            <a:r>
              <a:rPr lang="en-US" sz="1600" baseline="-25000">
                <a:solidFill>
                  <a:srgbClr val="FFFFFF"/>
                </a:solidFill>
                <a:latin typeface="Helvetica" charset="0"/>
              </a:rPr>
              <a:t>s</a:t>
            </a:r>
            <a:r>
              <a:rPr lang="en-US" sz="1600">
                <a:solidFill>
                  <a:srgbClr val="FFFFFF"/>
                </a:solidFill>
                <a:latin typeface="Helvetica" charset="0"/>
              </a:rPr>
              <a:t> and ~6 R</a:t>
            </a:r>
            <a:r>
              <a:rPr lang="en-US" sz="1600" baseline="-25000">
                <a:solidFill>
                  <a:srgbClr val="FFFFFF"/>
                </a:solidFill>
                <a:latin typeface="Helvetica" charset="0"/>
              </a:rPr>
              <a:t>s</a:t>
            </a:r>
            <a:r>
              <a:rPr lang="en-US" sz="1600">
                <a:solidFill>
                  <a:srgbClr val="FFFFFF"/>
                </a:solidFill>
                <a:latin typeface="Helvetica" charset="0"/>
              </a:rPr>
              <a:t>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>
          <a:xfrm>
            <a:off x="1676400" y="0"/>
            <a:ext cx="6553200" cy="800100"/>
          </a:xfrm>
        </p:spPr>
        <p:txBody>
          <a:bodyPr/>
          <a:lstStyle/>
          <a:p>
            <a:r>
              <a:rPr lang="en-US" smtClean="0"/>
              <a:t>Tomography and WSA-MHD Field Lines</a:t>
            </a:r>
            <a:br>
              <a:rPr lang="en-US" smtClean="0"/>
            </a:br>
            <a:r>
              <a:rPr lang="en-US" sz="1800" smtClean="0"/>
              <a:t>(Rich Frazin &amp; Chip Manchester)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7AEF7D8-FA22-4740-AE46-480A222AA8CA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sp>
        <p:nvSpPr>
          <p:cNvPr id="24580" name="Footer Placeholder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http://csem.engin.umich.edu</a:t>
            </a:r>
          </a:p>
        </p:txBody>
      </p:sp>
      <p:pic>
        <p:nvPicPr>
          <p:cNvPr id="24581" name="Picture 5" descr="/Volumes/tig-data/Talks/Presentations'2008/movies2008/3d_CR2029_rotz_3.avi">
            <a:hlinkClick r:id="" action="ppaction://media"/>
          </p:cNvPr>
          <p:cNvPicPr/>
          <p:nvPr>
            <a:videoFile r:link="rId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143000" y="1066800"/>
            <a:ext cx="7304088" cy="548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5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45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581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4581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CSEM_template">
  <a:themeElements>
    <a:clrScheme name="">
      <a:dk1>
        <a:srgbClr val="000000"/>
      </a:dk1>
      <a:lt1>
        <a:srgbClr val="081D58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AAABB4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CSEM_template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CSEM_template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SEM_templat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SEM_template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SEM_template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SEM_template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SEM_template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SEM_template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tig-os-x:Users:tamasII:Desktop:CSEM_template.pot</Template>
  <TotalTime>3545</TotalTime>
  <Words>559</Words>
  <Application>Microsoft PowerPoint</Application>
  <PresentationFormat>Overhead</PresentationFormat>
  <Paragraphs>112</Paragraphs>
  <Slides>13</Slides>
  <Notes>2</Notes>
  <HiddenSlides>0</HiddenSlides>
  <MMClips>3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CSEM_template</vt:lpstr>
      <vt:lpstr>Plasma Simulations in Support of the Stereo Mission</vt:lpstr>
      <vt:lpstr>Outline</vt:lpstr>
      <vt:lpstr>Space Weather Modeling Framework (SWMF)</vt:lpstr>
      <vt:lpstr>MDI Magnetogram for April 2007</vt:lpstr>
      <vt:lpstr>MHD Synoptic Corona for April 2007 (Ofer Cohen &amp; Chip Manchester)</vt:lpstr>
      <vt:lpstr>Comparison with ACE, April 2007 (Ofer Cohen)</vt:lpstr>
      <vt:lpstr>Comparison with ACE at 1 AU (Ofer Cohen)</vt:lpstr>
      <vt:lpstr>Slide 8</vt:lpstr>
      <vt:lpstr>Tomography and WSA-MHD Field Lines (Rich Frazin &amp; Chip Manchester)</vt:lpstr>
      <vt:lpstr>Breakout Simulation Geometry (Bart van der Holst)</vt:lpstr>
      <vt:lpstr>2D Breakout Simulation</vt:lpstr>
      <vt:lpstr>CME Formation</vt:lpstr>
      <vt:lpstr>Summary</vt:lpstr>
    </vt:vector>
  </TitlesOfParts>
  <Company>University Of Michigan</Company>
  <LinksUpToDate>false</LinksUpToDate>
  <SharedDoc>false</SharedDoc>
  <HyperlinksChanged>false</HyperlinksChanged>
  <AppVersion>12.0001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CSEM Sample Presentation</dc:title>
  <dc:creator>Tamas I. Gombosi</dc:creator>
  <cp:keywords/>
  <cp:lastModifiedBy>Tamas I. Gombosi</cp:lastModifiedBy>
  <cp:revision>100</cp:revision>
  <cp:lastPrinted>2002-10-11T18:49:55Z</cp:lastPrinted>
  <dcterms:created xsi:type="dcterms:W3CDTF">2008-04-21T07:07:24Z</dcterms:created>
  <dcterms:modified xsi:type="dcterms:W3CDTF">2008-04-21T07:12:54Z</dcterms:modified>
</cp:coreProperties>
</file>