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0" r:id="rId3"/>
    <p:sldId id="323" r:id="rId4"/>
    <p:sldId id="305" r:id="rId5"/>
    <p:sldId id="314" r:id="rId6"/>
    <p:sldId id="315" r:id="rId7"/>
    <p:sldId id="316" r:id="rId8"/>
    <p:sldId id="317" r:id="rId9"/>
    <p:sldId id="322" r:id="rId10"/>
    <p:sldId id="324" r:id="rId11"/>
    <p:sldId id="304" r:id="rId12"/>
    <p:sldId id="318" r:id="rId13"/>
    <p:sldId id="319" r:id="rId14"/>
    <p:sldId id="320" r:id="rId15"/>
    <p:sldId id="289" r:id="rId16"/>
    <p:sldId id="321" r:id="rId17"/>
    <p:sldId id="292" r:id="rId18"/>
    <p:sldId id="306" r:id="rId19"/>
    <p:sldId id="31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6FF18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77" autoAdjust="0"/>
    <p:restoredTop sz="94479" autoAdjust="0"/>
  </p:normalViewPr>
  <p:slideViewPr>
    <p:cSldViewPr>
      <p:cViewPr>
        <p:scale>
          <a:sx n="100" d="100"/>
          <a:sy n="100" d="100"/>
        </p:scale>
        <p:origin x="-1008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61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61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825098-6319-584F-BE23-F0FDB05719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4C4010-40F8-5143-80AD-5B1D372ED8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DFDF2-D5F4-B74A-BEFC-7B4A0DC2430B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10270-45CE-A54F-B5D1-7534F545C780}" type="slidenum">
              <a:rPr lang="en-US"/>
              <a:pPr/>
              <a:t>15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10270-45CE-A54F-B5D1-7534F545C780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41DDA-B89C-0B43-9763-35BE3D4DD2B0}" type="slidenum">
              <a:rPr lang="en-US"/>
              <a:pPr/>
              <a:t>17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1FCF7-24CE-C441-9ED7-EA169E29AE8C}" type="slidenum">
              <a:rPr lang="en-US"/>
              <a:pPr/>
              <a:t>18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E634E-5532-EB4F-9779-F7AC1996D6F8}" type="slidenum">
              <a:rPr lang="en-US"/>
              <a:pPr/>
              <a:t>19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7A911-A0B5-584F-A5D5-FAB09169007E}" type="slidenum">
              <a:rPr lang="en-US"/>
              <a:pPr/>
              <a:t>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CAD89-1FED-9B49-A16C-F394E69F547D}" type="slidenum">
              <a:rPr lang="en-US"/>
              <a:pPr/>
              <a:t>4</a:t>
            </a:fld>
            <a:endParaRPr lang="en-US"/>
          </a:p>
        </p:txBody>
      </p:sp>
      <p:sp>
        <p:nvSpPr>
          <p:cNvPr id="1822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CAD89-1FED-9B49-A16C-F394E69F547D}" type="slidenum">
              <a:rPr lang="en-US"/>
              <a:pPr/>
              <a:t>5</a:t>
            </a:fld>
            <a:endParaRPr lang="en-US"/>
          </a:p>
        </p:txBody>
      </p:sp>
      <p:sp>
        <p:nvSpPr>
          <p:cNvPr id="1822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CAD89-1FED-9B49-A16C-F394E69F547D}" type="slidenum">
              <a:rPr lang="en-US"/>
              <a:pPr/>
              <a:t>6</a:t>
            </a:fld>
            <a:endParaRPr lang="en-US"/>
          </a:p>
        </p:txBody>
      </p:sp>
      <p:sp>
        <p:nvSpPr>
          <p:cNvPr id="1822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CAD89-1FED-9B49-A16C-F394E69F547D}" type="slidenum">
              <a:rPr lang="en-US"/>
              <a:pPr/>
              <a:t>7</a:t>
            </a:fld>
            <a:endParaRPr lang="en-US"/>
          </a:p>
        </p:txBody>
      </p:sp>
      <p:sp>
        <p:nvSpPr>
          <p:cNvPr id="1822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492BB-6B1B-134B-B2DA-79CCFDD92AD5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57AEB-9C39-9B48-BFD8-7F6EDFD65D08}" type="slidenum">
              <a:rPr lang="en-US"/>
              <a:pPr/>
              <a:t>11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57AEB-9C39-9B48-BFD8-7F6EDFD65D08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47E706-B10E-1641-B4C9-B2F7D8C27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E80716-B6A6-1D46-B269-8D99712DE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266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648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9B4934-F0F6-1748-8731-07015047B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734701-A42D-7043-9E61-9F3CD0545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0E3F8C-1EF2-9043-9250-A92F110E1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57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457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C79DF7-2F74-8E47-B5A5-72934577F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7EFFBF-073B-A94D-AAC9-766FF419A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48167-F842-6249-86A9-B943877B2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D82462-53E4-1648-87B8-872AF1093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BAEEB1-F694-E946-B242-96F5A7E14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26A9F8-C4C8-2E43-A0E6-971580D9E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9067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36E9B3-7B41-9B41-83B9-DA7C0A91A4D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7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Relationship Id="rId6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4" Type="http://schemas.openxmlformats.org/officeDocument/2006/relationships/image" Target="../media/image17.gif"/><Relationship Id="rId10" Type="http://schemas.openxmlformats.org/officeDocument/2006/relationships/image" Target="../media/image23.gif"/><Relationship Id="rId5" Type="http://schemas.openxmlformats.org/officeDocument/2006/relationships/image" Target="../media/image18.gif"/><Relationship Id="rId7" Type="http://schemas.openxmlformats.org/officeDocument/2006/relationships/image" Target="../media/image20.gif"/><Relationship Id="rId11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22.gif"/><Relationship Id="rId3" Type="http://schemas.openxmlformats.org/officeDocument/2006/relationships/image" Target="../media/image16.gif"/><Relationship Id="rId6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4" Type="http://schemas.openxmlformats.org/officeDocument/2006/relationships/image" Target="../media/image27.gif"/><Relationship Id="rId10" Type="http://schemas.openxmlformats.org/officeDocument/2006/relationships/image" Target="../media/image33.gif"/><Relationship Id="rId5" Type="http://schemas.openxmlformats.org/officeDocument/2006/relationships/image" Target="../media/image28.gif"/><Relationship Id="rId7" Type="http://schemas.openxmlformats.org/officeDocument/2006/relationships/image" Target="../media/image30.gif"/><Relationship Id="rId11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9" Type="http://schemas.openxmlformats.org/officeDocument/2006/relationships/image" Target="../media/image32.gif"/><Relationship Id="rId3" Type="http://schemas.openxmlformats.org/officeDocument/2006/relationships/image" Target="../media/image26.gif"/><Relationship Id="rId6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44.gif"/><Relationship Id="rId4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gif"/><Relationship Id="rId5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91600" cy="1143000"/>
          </a:xfrm>
          <a:noFill/>
          <a:ln/>
        </p:spPr>
        <p:txBody>
          <a:bodyPr/>
          <a:lstStyle/>
          <a:p>
            <a:r>
              <a:rPr lang="en-US" sz="3600" dirty="0" smtClean="0"/>
              <a:t>Flares in 2007-2009 and </a:t>
            </a:r>
            <a:br>
              <a:rPr lang="en-US" sz="3600" dirty="0" smtClean="0"/>
            </a:br>
            <a:r>
              <a:rPr lang="en-US" sz="3600" dirty="0" smtClean="0"/>
              <a:t>their associations with CMEs</a:t>
            </a:r>
            <a:endParaRPr lang="en-US" sz="36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64125" y="3590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419600" y="5978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" y="6164263"/>
            <a:ext cx="86106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N.V. Nitta, J.P.Wuelser, M. J. Aschwanden, J. R. Lemen (LMSAL), D. M. Zarro (Adnet, Inc.)</a:t>
            </a:r>
          </a:p>
        </p:txBody>
      </p:sp>
      <p:pic>
        <p:nvPicPr>
          <p:cNvPr id="12" name="Picture 11" descr="screenshort_xrs_2009102804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445296"/>
            <a:ext cx="6191250" cy="4650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CME-rich and CME-poor active regions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New cycle or old cycle polarity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Age – perhaps does not matter, most of ARs dying within first rotation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strength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Non potentiality around the polarity separation line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Rapid changes (e.g., flux emergence)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Location with respect to large scale field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CME-poor active regions</a:t>
            </a:r>
            <a:endParaRPr lang="en-US" dirty="0"/>
          </a:p>
        </p:txBody>
      </p:sp>
      <p:pic>
        <p:nvPicPr>
          <p:cNvPr id="4" name="Picture 3" descr="mdi_20070603_0003_ar109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2133600" cy="2133600"/>
          </a:xfrm>
          <a:prstGeom prst="rect">
            <a:avLst/>
          </a:prstGeom>
        </p:spPr>
      </p:pic>
      <p:pic>
        <p:nvPicPr>
          <p:cNvPr id="5" name="Picture 4" descr="mdi_20070604_0135_ar109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143000"/>
            <a:ext cx="2133600" cy="2133600"/>
          </a:xfrm>
          <a:prstGeom prst="rect">
            <a:avLst/>
          </a:prstGeom>
        </p:spPr>
      </p:pic>
      <p:pic>
        <p:nvPicPr>
          <p:cNvPr id="7" name="Picture 6" descr="mdi_20070605_0003_ar1096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143000"/>
            <a:ext cx="2133600" cy="2133600"/>
          </a:xfrm>
          <a:prstGeom prst="rect">
            <a:avLst/>
          </a:prstGeom>
        </p:spPr>
      </p:pic>
      <p:pic>
        <p:nvPicPr>
          <p:cNvPr id="8" name="Picture 7" descr="mdi_20071212_0135_ar1097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81400"/>
            <a:ext cx="2133600" cy="2133600"/>
          </a:xfrm>
          <a:prstGeom prst="rect">
            <a:avLst/>
          </a:prstGeom>
        </p:spPr>
      </p:pic>
      <p:pic>
        <p:nvPicPr>
          <p:cNvPr id="9" name="Picture 8" descr="mdi_20071213_0135_ar1097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581400"/>
            <a:ext cx="2133600" cy="2133600"/>
          </a:xfrm>
          <a:prstGeom prst="rect">
            <a:avLst/>
          </a:prstGeom>
        </p:spPr>
      </p:pic>
      <p:pic>
        <p:nvPicPr>
          <p:cNvPr id="10" name="Picture 9" descr="mdi_20071214_0135_ar1097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581400"/>
            <a:ext cx="2133600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943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Relatively large sunspot areas (&gt;200 millionth solar disk), old cycle polarity, conforming to Joy’s law, large non-potentiality indices (cf. Schrijver 2007)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Triple active regions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943600"/>
            <a:ext cx="876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Despite the smaller sunspot area (~50 millionth) and weaker gradient around the polarity separation line, AR 1098o was responsible for the big CME on 25 March 2008.</a:t>
            </a:r>
            <a:endParaRPr lang="en-US" sz="1700" dirty="0"/>
          </a:p>
        </p:txBody>
      </p:sp>
      <p:pic>
        <p:nvPicPr>
          <p:cNvPr id="12" name="Picture 11" descr="mdi_20080327_0135_ar109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838200"/>
            <a:ext cx="1600200" cy="1600200"/>
          </a:xfrm>
          <a:prstGeom prst="rect">
            <a:avLst/>
          </a:prstGeom>
        </p:spPr>
      </p:pic>
      <p:pic>
        <p:nvPicPr>
          <p:cNvPr id="13" name="Picture 12" descr="mdi_20080327_0135_ar1098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838200"/>
            <a:ext cx="1600200" cy="1600200"/>
          </a:xfrm>
          <a:prstGeom prst="rect">
            <a:avLst/>
          </a:prstGeom>
        </p:spPr>
      </p:pic>
      <p:pic>
        <p:nvPicPr>
          <p:cNvPr id="14" name="Picture 13" descr="mdi_20080327_0135_ar1098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838200"/>
            <a:ext cx="1600200" cy="1600200"/>
          </a:xfrm>
          <a:prstGeom prst="rect">
            <a:avLst/>
          </a:prstGeom>
        </p:spPr>
      </p:pic>
      <p:pic>
        <p:nvPicPr>
          <p:cNvPr id="15" name="Picture 14" descr="mdi_20080328_0135_ar1098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590800"/>
            <a:ext cx="1600200" cy="1600200"/>
          </a:xfrm>
          <a:prstGeom prst="rect">
            <a:avLst/>
          </a:prstGeom>
        </p:spPr>
      </p:pic>
      <p:pic>
        <p:nvPicPr>
          <p:cNvPr id="16" name="Picture 15" descr="mdi_20080328_0135_ar1098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2590800"/>
            <a:ext cx="1600200" cy="1600200"/>
          </a:xfrm>
          <a:prstGeom prst="rect">
            <a:avLst/>
          </a:prstGeom>
        </p:spPr>
      </p:pic>
      <p:pic>
        <p:nvPicPr>
          <p:cNvPr id="17" name="Picture 16" descr="mdi_20080328_0135_ar1098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590800"/>
            <a:ext cx="1600200" cy="1600200"/>
          </a:xfrm>
          <a:prstGeom prst="rect">
            <a:avLst/>
          </a:prstGeom>
        </p:spPr>
      </p:pic>
      <p:pic>
        <p:nvPicPr>
          <p:cNvPr id="18" name="Picture 17" descr="mdi_20080329_0135_ar1098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4343400"/>
            <a:ext cx="1600200" cy="1600200"/>
          </a:xfrm>
          <a:prstGeom prst="rect">
            <a:avLst/>
          </a:prstGeom>
        </p:spPr>
      </p:pic>
      <p:pic>
        <p:nvPicPr>
          <p:cNvPr id="19" name="Picture 18" descr="mdi_20080329_0135_ar10988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4343400"/>
            <a:ext cx="1600200" cy="1600200"/>
          </a:xfrm>
          <a:prstGeom prst="rect">
            <a:avLst/>
          </a:prstGeom>
        </p:spPr>
      </p:pic>
      <p:pic>
        <p:nvPicPr>
          <p:cNvPr id="20" name="Picture 19" descr="mdi_20080329_0135_ar10987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4343400"/>
            <a:ext cx="1600200" cy="16002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rot="5400000">
            <a:off x="5943600" y="3352800"/>
            <a:ext cx="5105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 rot="5400000">
            <a:off x="8189267" y="293146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/>
          <a:p>
            <a:r>
              <a:rPr lang="en-US" dirty="0" smtClean="0"/>
              <a:t>Active regions that were not too CME-poor</a:t>
            </a:r>
            <a:endParaRPr lang="en-US" dirty="0"/>
          </a:p>
        </p:txBody>
      </p:sp>
      <p:pic>
        <p:nvPicPr>
          <p:cNvPr id="4" name="Picture 3" descr="mdi_20080102_0000_ar109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1676400" cy="1676400"/>
          </a:xfrm>
          <a:prstGeom prst="rect">
            <a:avLst/>
          </a:prstGeom>
        </p:spPr>
      </p:pic>
      <p:pic>
        <p:nvPicPr>
          <p:cNvPr id="5" name="Picture 4" descr="mdi_20080103_0135_ar109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90600"/>
            <a:ext cx="1676400" cy="1676400"/>
          </a:xfrm>
          <a:prstGeom prst="rect">
            <a:avLst/>
          </a:prstGeom>
        </p:spPr>
      </p:pic>
      <p:pic>
        <p:nvPicPr>
          <p:cNvPr id="7" name="Picture 6" descr="mdi_20080107_0135_ar109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990600"/>
            <a:ext cx="1676400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9144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CME-poor AR 10978 decayed to an AR with spot area of ~10 millionth.  Source region for big CMEs on 31-Dec-2007 and 2-Jan-2008.   </a:t>
            </a:r>
            <a:endParaRPr lang="en-US" sz="1800" dirty="0"/>
          </a:p>
        </p:txBody>
      </p:sp>
      <p:pic>
        <p:nvPicPr>
          <p:cNvPr id="9" name="Picture 8" descr="mdi_20070519_1111_ar1095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971800"/>
            <a:ext cx="1676400" cy="1676400"/>
          </a:xfrm>
          <a:prstGeom prst="rect">
            <a:avLst/>
          </a:prstGeom>
        </p:spPr>
      </p:pic>
      <p:pic>
        <p:nvPicPr>
          <p:cNvPr id="10" name="Picture 9" descr="mdi_20070520_0623_ar1095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971800"/>
            <a:ext cx="1676400" cy="1676400"/>
          </a:xfrm>
          <a:prstGeom prst="rect">
            <a:avLst/>
          </a:prstGeom>
        </p:spPr>
      </p:pic>
      <p:pic>
        <p:nvPicPr>
          <p:cNvPr id="11" name="Picture 10" descr="mdi_20070522_1251_ar1095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2971800"/>
            <a:ext cx="1676400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28956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violation of the Joy’s law. High gradient around the polarity separation line.  CME activity continued even after the region decayed. </a:t>
            </a:r>
            <a:endParaRPr lang="en-US" sz="1800" dirty="0"/>
          </a:p>
        </p:txBody>
      </p:sp>
      <p:pic>
        <p:nvPicPr>
          <p:cNvPr id="13" name="Picture 12" descr="mdi_20070806_0003_ar1096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953000"/>
            <a:ext cx="1676400" cy="1676400"/>
          </a:xfrm>
          <a:prstGeom prst="rect">
            <a:avLst/>
          </a:prstGeom>
        </p:spPr>
      </p:pic>
      <p:pic>
        <p:nvPicPr>
          <p:cNvPr id="14" name="Picture 13" descr="mdi_20071206_1248_ar1097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4953000"/>
            <a:ext cx="1676400" cy="1676400"/>
          </a:xfrm>
          <a:prstGeom prst="rect">
            <a:avLst/>
          </a:prstGeom>
        </p:spPr>
      </p:pic>
      <p:pic>
        <p:nvPicPr>
          <p:cNvPr id="15" name="Picture 14" descr="mdi_20080107_0135_ar1098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4953000"/>
            <a:ext cx="1676400" cy="1676400"/>
          </a:xfrm>
          <a:prstGeom prst="rect">
            <a:avLst/>
          </a:prstGeom>
        </p:spPr>
      </p:pic>
      <p:pic>
        <p:nvPicPr>
          <p:cNvPr id="16" name="Picture 15" descr="mdi_20080426_0135_spotless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49530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dirty="0" smtClean="0"/>
              <a:t>Survey of EUVI data with movies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3276600"/>
          </a:xfrm>
        </p:spPr>
        <p:txBody>
          <a:bodyPr/>
          <a:lstStyle/>
          <a:p>
            <a:r>
              <a:rPr lang="en-US" sz="1900" dirty="0" smtClean="0"/>
              <a:t>To detect CME-related phenomena (eruption, dimming and wave), we need to study both intensity and difference images.</a:t>
            </a:r>
          </a:p>
          <a:p>
            <a:r>
              <a:rPr lang="en-US" sz="1900" dirty="0" smtClean="0"/>
              <a:t>Waves are usually seen in running difference images, but persistent dimming also needs base difference images.</a:t>
            </a:r>
          </a:p>
          <a:p>
            <a:r>
              <a:rPr lang="en-US" sz="1900" dirty="0" smtClean="0"/>
              <a:t>To make a difference movie, the pairs have to be corrected for solar rotation.  </a:t>
            </a:r>
          </a:p>
          <a:p>
            <a:r>
              <a:rPr lang="en-US" sz="1900" dirty="0" smtClean="0"/>
              <a:t>Use SolarSoft mapping routines. Correction is only approximate, producing more artificial patterns for longer time difference.   </a:t>
            </a:r>
          </a:p>
          <a:p>
            <a:r>
              <a:rPr lang="en-US" sz="1900" dirty="0" smtClean="0"/>
              <a:t>Here, the off-limb pixels are kept unchanged, and the later image is de-rotated to the time of the earlier image.  This results in disk pixels close to the west limb not being filled.</a:t>
            </a:r>
          </a:p>
        </p:txBody>
      </p:sp>
      <p:pic>
        <p:nvPicPr>
          <p:cNvPr id="23556" name="Picture 4" descr="20070519_1302_1232_nocor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20070519_1302_1232_cor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3434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20070519_1552_1232_nocor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3434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20070519_1552_1232_corr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650" y="43434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1600200" y="64770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dt</a:t>
            </a:r>
            <a:r>
              <a:rPr lang="en-US" sz="1600" dirty="0"/>
              <a:t>=30 min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6248400" y="64436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dt=3 hr 20 min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609600" y="61722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uncorrected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2743200" y="61722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corrected</a:t>
            </a:r>
          </a:p>
        </p:txBody>
      </p: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5410200" y="61722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uncorrected</a:t>
            </a:r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7543800" y="61722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corrected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dirty="0" smtClean="0"/>
              <a:t>Examples of difference movies</a:t>
            </a:r>
            <a:endParaRPr lang="en-US" dirty="0"/>
          </a:p>
        </p:txBody>
      </p:sp>
      <p:pic>
        <p:nvPicPr>
          <p:cNvPr id="7" name="Picture 6" descr="20070603_093123_20090414_1127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1" y="1143000"/>
            <a:ext cx="7823199" cy="5133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36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CME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dirty="0" smtClean="0"/>
              <a:t>Examples of difference movies</a:t>
            </a:r>
            <a:endParaRPr lang="en-US" dirty="0"/>
          </a:p>
        </p:txBody>
      </p:sp>
      <p:pic>
        <p:nvPicPr>
          <p:cNvPr id="4" name="Picture 3" descr="20070609_135625_20090414_1148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7924800" cy="5151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63362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Confined ejection or loop expansion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8" y="152400"/>
            <a:ext cx="8958262" cy="609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Dimming light curves in macro pixels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7239000" y="5181600"/>
            <a:ext cx="8382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20070603_0900_b_171_pf_6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6" y="1523999"/>
            <a:ext cx="3819524" cy="4074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9529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Use macro pixels consisting of 40x40 full resolution pixels from co-registered maps</a:t>
            </a:r>
            <a:endParaRPr lang="en-US" sz="1900" dirty="0"/>
          </a:p>
        </p:txBody>
      </p:sp>
      <p:pic>
        <p:nvPicPr>
          <p:cNvPr id="9" name="Picture 8" descr="20070603_0900_b_195_pf_6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3" y="1524000"/>
            <a:ext cx="3857627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3600" y="60930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171 Å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60930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195 Å</a:t>
            </a:r>
            <a:endParaRPr lang="en-US" sz="1400" dirty="0"/>
          </a:p>
        </p:txBody>
      </p:sp>
      <p:pic>
        <p:nvPicPr>
          <p:cNvPr id="11" name="Picture 10" descr="sub_mp_20070603_0900_b_171_pf_64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93" y="1447800"/>
            <a:ext cx="4179407" cy="4191000"/>
          </a:xfrm>
          <a:prstGeom prst="rect">
            <a:avLst/>
          </a:prstGeom>
        </p:spPr>
      </p:pic>
      <p:pic>
        <p:nvPicPr>
          <p:cNvPr id="14" name="Picture 13" descr="sub_mp_20070603_0900_b_195_pf_64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4478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 smtClean="0"/>
              <a:t>Dimming and CME</a:t>
            </a:r>
            <a:endParaRPr lang="en-US" dirty="0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6334125" y="1901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the CME is a large-scale phenomenon, it is expected that the associated dimming is also large-scale.</a:t>
            </a:r>
          </a:p>
          <a:p>
            <a:endParaRPr lang="en-US" sz="2000" dirty="0" smtClean="0"/>
          </a:p>
          <a:p>
            <a:r>
              <a:rPr lang="en-US" sz="2000" dirty="0" smtClean="0"/>
              <a:t>A flare-associated CME is observed if there are &gt;10 macro pixels that show decrease in flux by more than 10%, starting around the flare onset.  This has to be met at least at 171 Å  and 195 Å.  It is sometime seen at 284 Å and even at 304 Å.</a:t>
            </a:r>
          </a:p>
          <a:p>
            <a:endParaRPr lang="en-US" sz="2000" dirty="0" smtClean="0"/>
          </a:p>
          <a:p>
            <a:r>
              <a:rPr lang="en-US" sz="2000" dirty="0" smtClean="0"/>
              <a:t>Dimming areas at different wavelengths are not necessarily co-spatial, and the recovery times may also be different.</a:t>
            </a:r>
          </a:p>
          <a:p>
            <a:endParaRPr lang="en-US" sz="2000" dirty="0" smtClean="0"/>
          </a:p>
          <a:p>
            <a:r>
              <a:rPr lang="en-US" sz="2000" dirty="0" smtClean="0"/>
              <a:t>Dimming less extended and shallower can be due to confined ejection, loop expansion, heating/cooling or other phenomena as a result of active region evolution.</a:t>
            </a:r>
          </a:p>
          <a:p>
            <a:endParaRPr lang="en-US" sz="2000" dirty="0" smtClean="0"/>
          </a:p>
          <a:p>
            <a:r>
              <a:rPr lang="en-US" sz="2000" dirty="0" smtClean="0"/>
              <a:t>But this rule of thumb may not apply to CMEs not associated with a flare.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60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Times" pitchFamily="-108" charset="0"/>
              <a:buChar char="•"/>
            </a:pPr>
            <a:r>
              <a:rPr lang="en-GB" sz="2200" dirty="0" smtClean="0"/>
              <a:t> Majority of the relatively ``large’’ flares during the minimum between cycle 23 and cycle 24 are not associated with CMEs.</a:t>
            </a:r>
          </a:p>
          <a:p>
            <a:pPr eaLnBrk="1" hangingPunct="1">
              <a:spcBef>
                <a:spcPct val="50000"/>
              </a:spcBef>
              <a:buFont typeface="Times" pitchFamily="-108" charset="0"/>
              <a:buChar char="•"/>
            </a:pPr>
            <a:r>
              <a:rPr lang="en-GB" sz="2200" dirty="0" smtClean="0"/>
              <a:t>  Most of these confined flares occurred in active regions with cycle 23 polarity, although with high non-potentiality indices. </a:t>
            </a:r>
            <a:endParaRPr lang="en-GB" sz="2200" dirty="0" smtClean="0"/>
          </a:p>
          <a:p>
            <a:pPr eaLnBrk="1" hangingPunct="1">
              <a:spcBef>
                <a:spcPct val="50000"/>
              </a:spcBef>
            </a:pPr>
            <a:r>
              <a:rPr lang="en-GB" sz="1800" i="1" dirty="0" smtClean="0">
                <a:solidFill>
                  <a:schemeClr val="accent2"/>
                </a:solidFill>
              </a:rPr>
              <a:t>The </a:t>
            </a:r>
            <a:r>
              <a:rPr lang="en-GB" sz="1800" i="1" dirty="0" smtClean="0">
                <a:solidFill>
                  <a:schemeClr val="accent2"/>
                </a:solidFill>
              </a:rPr>
              <a:t>C-class flare producing regions in 2009 (AR 11024, 11026 and 11029) had new cycle polarity.</a:t>
            </a:r>
            <a:endParaRPr lang="en-GB" sz="1800" dirty="0" smtClean="0"/>
          </a:p>
          <a:p>
            <a:pPr eaLnBrk="1" hangingPunct="1">
              <a:spcBef>
                <a:spcPct val="50000"/>
              </a:spcBef>
              <a:buFont typeface="Times" pitchFamily="-108" charset="0"/>
              <a:buChar char="•"/>
            </a:pPr>
            <a:r>
              <a:rPr lang="en-GB" dirty="0" smtClean="0"/>
              <a:t> </a:t>
            </a:r>
            <a:r>
              <a:rPr lang="en-GB" sz="2200" dirty="0" smtClean="0"/>
              <a:t>There are only a handful of flare-associated CMEs that may possibly be </a:t>
            </a:r>
            <a:r>
              <a:rPr lang="en-GB" sz="2200" dirty="0" err="1" smtClean="0"/>
              <a:t>heliospherically</a:t>
            </a:r>
            <a:r>
              <a:rPr lang="en-GB" sz="2200" dirty="0" smtClean="0"/>
              <a:t> significant (e.g., several from AR 10956 [May 2007], 2007/12/31, 2008/01/02, 2008/03/25, 2008/04/26, etc.).  Many spectacular CMEs are not associated with flares.</a:t>
            </a:r>
          </a:p>
          <a:p>
            <a:pPr eaLnBrk="1" hangingPunct="1">
              <a:spcBef>
                <a:spcPct val="50000"/>
              </a:spcBef>
              <a:buFont typeface="Times" pitchFamily="-108" charset="0"/>
              <a:buChar char="•"/>
            </a:pPr>
            <a:r>
              <a:rPr lang="en-GB" sz="2200" dirty="0" smtClean="0"/>
              <a:t> Apart from the early evolution of AR 10956 during which a few notable CMEs occurred, the regions that were responsible for the above flare-associated CMEs were minor. </a:t>
            </a:r>
          </a:p>
          <a:p>
            <a:pPr eaLnBrk="1" hangingPunct="1">
              <a:spcBef>
                <a:spcPct val="50000"/>
              </a:spcBef>
              <a:buFont typeface="Times" pitchFamily="-108" charset="0"/>
              <a:buChar char="•"/>
            </a:pPr>
            <a:r>
              <a:rPr lang="en-GB" sz="2200" dirty="0" smtClean="0"/>
              <a:t> Coronal dimming is a good indicator of the occurrence of a flare-associated CME and its properties if it is extensive and deep enough.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066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Flares in solar minimum 23-24</a:t>
            </a:r>
            <a:endParaRPr lang="en-US" dirty="0"/>
          </a:p>
        </p:txBody>
      </p:sp>
      <p:sp>
        <p:nvSpPr>
          <p:cNvPr id="169987" name="Rectangle 1027"/>
          <p:cNvSpPr>
            <a:spLocks noChangeArrowheads="1"/>
          </p:cNvSpPr>
          <p:nvPr/>
        </p:nvSpPr>
        <p:spPr bwMode="auto">
          <a:xfrm>
            <a:off x="152400" y="12192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 smtClean="0"/>
              <a:t>Overview of EUVI observations of flares by </a:t>
            </a:r>
            <a:r>
              <a:rPr lang="en-US" dirty="0" err="1" smtClean="0"/>
              <a:t>Aschwanden</a:t>
            </a:r>
            <a:r>
              <a:rPr lang="en-US" dirty="0" smtClean="0"/>
              <a:t> et al., 2009 Solar Phys. Topical Issue</a:t>
            </a:r>
            <a:endParaRPr lang="en-US" dirty="0"/>
          </a:p>
        </p:txBody>
      </p:sp>
      <p:sp>
        <p:nvSpPr>
          <p:cNvPr id="169990" name="Rectangle 1030"/>
          <p:cNvSpPr>
            <a:spLocks noChangeArrowheads="1"/>
          </p:cNvSpPr>
          <p:nvPr/>
        </p:nvSpPr>
        <p:spPr bwMode="auto">
          <a:xfrm>
            <a:off x="152400" y="3200400"/>
            <a:ext cx="883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endParaRPr lang="en-US" dirty="0" smtClean="0"/>
          </a:p>
          <a:p>
            <a:pPr eaLnBrk="1" hangingPunct="1">
              <a:spcBef>
                <a:spcPct val="20000"/>
              </a:spcBef>
            </a:pPr>
            <a:r>
              <a:rPr lang="en-US" dirty="0" smtClean="0"/>
              <a:t>This talk (based on </a:t>
            </a:r>
            <a:r>
              <a:rPr lang="en-US" sz="1800" dirty="0" smtClean="0">
                <a:latin typeface="Microsoft Sans Serif"/>
                <a:cs typeface="Microsoft Sans Serif"/>
              </a:rPr>
              <a:t>http://</a:t>
            </a:r>
            <a:r>
              <a:rPr lang="en-US" sz="1800" dirty="0" err="1" smtClean="0">
                <a:latin typeface="Microsoft Sans Serif"/>
                <a:cs typeface="Microsoft Sans Serif"/>
              </a:rPr>
              <a:t>www.lmsal.com/nitta/movies/flares_euvi/index.html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sz="1800" dirty="0" smtClean="0"/>
          </a:p>
          <a:p>
            <a:pPr eaLnBrk="1" hangingPunct="1">
              <a:spcBef>
                <a:spcPct val="20000"/>
              </a:spcBef>
            </a:pPr>
            <a:endParaRPr lang="en-US" dirty="0" smtClean="0"/>
          </a:p>
          <a:p>
            <a:pPr eaLnBrk="1" hangingPunct="1">
              <a:spcBef>
                <a:spcPct val="20000"/>
              </a:spcBef>
            </a:pPr>
            <a:r>
              <a:rPr lang="en-US" dirty="0" smtClean="0"/>
              <a:t>Study CME associations of flares using EUVI and COR1 data extended to COR2 and LASCO fields of view</a:t>
            </a:r>
          </a:p>
          <a:p>
            <a:pPr eaLnBrk="1" hangingPunct="1">
              <a:spcBef>
                <a:spcPct val="20000"/>
              </a:spcBef>
            </a:pPr>
            <a:endParaRPr lang="en-US" dirty="0" smtClean="0"/>
          </a:p>
          <a:p>
            <a:pPr eaLnBrk="1" hangingPunct="1">
              <a:spcBef>
                <a:spcPct val="20000"/>
              </a:spcBef>
            </a:pPr>
            <a:r>
              <a:rPr lang="en-US" dirty="0" smtClean="0"/>
              <a:t>Study large-scale dimming in EUVI data in association with CMEs</a:t>
            </a:r>
          </a:p>
          <a:p>
            <a:pPr eaLnBrk="1" hangingPunct="1">
              <a:spcBef>
                <a:spcPct val="20000"/>
              </a:spcBef>
            </a:pPr>
            <a:endParaRPr lang="en-US" dirty="0" smtClean="0"/>
          </a:p>
          <a:p>
            <a:pPr eaLnBrk="1" hangingPunct="1">
              <a:spcBef>
                <a:spcPct val="20000"/>
              </a:spcBef>
            </a:pPr>
            <a:endParaRPr lang="en-US" sz="2100" dirty="0" smtClean="0"/>
          </a:p>
          <a:p>
            <a:pPr eaLnBrk="1" hangingPunct="1">
              <a:spcBef>
                <a:spcPct val="20000"/>
              </a:spcBef>
            </a:pPr>
            <a:endParaRPr lang="en-US" dirty="0"/>
          </a:p>
          <a:p>
            <a:pPr eaLnBrk="1" hangingPunct="1">
              <a:spcBef>
                <a:spcPct val="20000"/>
              </a:spcBef>
            </a:pPr>
            <a:endParaRPr lang="en-US" dirty="0" smtClean="0"/>
          </a:p>
          <a:p>
            <a:pPr eaLnBrk="1" hangingPunct="1">
              <a:spcBef>
                <a:spcPct val="20000"/>
              </a:spcBef>
            </a:pPr>
            <a:endParaRPr lang="en-US" dirty="0"/>
          </a:p>
          <a:p>
            <a:pPr eaLnBrk="1" hangingPunct="1"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dirty="0" smtClean="0"/>
              <a:t>CMEs and flares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562600"/>
          </a:xfrm>
        </p:spPr>
        <p:txBody>
          <a:bodyPr/>
          <a:lstStyle/>
          <a:p>
            <a:r>
              <a:rPr lang="en-US" sz="2200" dirty="0" smtClean="0"/>
              <a:t>Eruptive flares and filament eruptions can be understood in terms of a common mechanism to launch CMEs. But CMEs may be occasionally observed with essentially confined flares and their relation is not well understood.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1600" dirty="0" smtClean="0"/>
              <a:t>                    90%                               50%                                20%</a:t>
            </a:r>
          </a:p>
          <a:p>
            <a:endParaRPr lang="en-US" sz="2200" dirty="0" smtClean="0"/>
          </a:p>
          <a:p>
            <a:r>
              <a:rPr lang="en-US" sz="2200" dirty="0" smtClean="0"/>
              <a:t>The CME association rate increases with larger flares, but the possibility of different origins of CMEs may still exist.</a:t>
            </a:r>
            <a:endParaRPr lang="en-US" sz="2200" dirty="0"/>
          </a:p>
        </p:txBody>
      </p:sp>
      <p:pic>
        <p:nvPicPr>
          <p:cNvPr id="4" name="Picture 3" descr="yashiro_fig2_rear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6324600" cy="1959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657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Yashiro et al. 2005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en-US" dirty="0" smtClean="0"/>
              <a:t>Composite movies of EUVI and COR1 images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FESTIVAL </a:t>
            </a:r>
            <a:r>
              <a:rPr lang="en-US" sz="2200" dirty="0" smtClean="0"/>
              <a:t>(http://www.ias.u-psud.fr/stereo/festival/) </a:t>
            </a:r>
            <a:r>
              <a:rPr lang="en-US" dirty="0" smtClean="0"/>
              <a:t>as incorporated in SolarSoft.  FESTIVAL can also display other data.</a:t>
            </a:r>
            <a:endParaRPr lang="en-US" dirty="0"/>
          </a:p>
        </p:txBody>
      </p:sp>
      <p:pic>
        <p:nvPicPr>
          <p:cNvPr id="7" name="Picture 6" descr="20090213_05_a_hi1_cor2_cor1_euvi1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713607"/>
            <a:ext cx="5562600" cy="383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en-US" dirty="0" smtClean="0"/>
              <a:t>Composite movies of EUVI and COR1 images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5" name="Picture 4" descr="20071231_00_b_cor1_raw_euvi195_dif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3862770" cy="4648200"/>
          </a:xfrm>
          <a:prstGeom prst="rect">
            <a:avLst/>
          </a:prstGeom>
        </p:spPr>
      </p:pic>
      <p:pic>
        <p:nvPicPr>
          <p:cNvPr id="8" name="Picture 7" descr="20080426_13_b_cor1_raw_euvi195_di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230" y="1981200"/>
            <a:ext cx="386277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en-US" dirty="0" smtClean="0"/>
              <a:t>Composite movies of EUVI and COR1 images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9" name="Picture 8" descr="20070601_14_a_cor1_raw_euvi195_dif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29" y="1981200"/>
            <a:ext cx="3862771" cy="4648200"/>
          </a:xfrm>
          <a:prstGeom prst="rect">
            <a:avLst/>
          </a:prstGeom>
        </p:spPr>
      </p:pic>
      <p:pic>
        <p:nvPicPr>
          <p:cNvPr id="10" name="Picture 9" descr="20071218_13_a_cor1_raw_euvi195_di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230" y="1981200"/>
            <a:ext cx="386277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en-US" sz="2800" dirty="0" smtClean="0"/>
              <a:t>Composite movies of EUVI, COR1 and COR2 images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 descr="20070603_09_euvi195_cor1_co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37826"/>
            <a:ext cx="5702180" cy="469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Flares March 2007 – July 2009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3124200" cy="1600200"/>
          </a:xfrm>
        </p:spPr>
        <p:txBody>
          <a:bodyPr/>
          <a:lstStyle/>
          <a:p>
            <a:r>
              <a:rPr lang="en-US" sz="2400" dirty="0" smtClean="0"/>
              <a:t>No X-class flares</a:t>
            </a:r>
          </a:p>
          <a:p>
            <a:r>
              <a:rPr lang="en-US" sz="2400" dirty="0" smtClean="0"/>
              <a:t>11 M-class flares </a:t>
            </a:r>
          </a:p>
          <a:p>
            <a:r>
              <a:rPr lang="en-US" sz="2400" dirty="0" smtClean="0"/>
              <a:t>64 C-class flares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0200" y="1143000"/>
          <a:ext cx="2819400" cy="4714875"/>
        </p:xfrm>
        <a:graphic>
          <a:graphicData uri="http://schemas.openxmlformats.org/drawingml/2006/table">
            <a:tbl>
              <a:tblPr/>
              <a:tblGrid>
                <a:gridCol w="1955800"/>
                <a:gridCol w="406400"/>
                <a:gridCol w="4572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AR      CM passage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953     2007/05/01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956     2007/05/19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960     2007/06/07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962     2007/07/03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963     2007/07/15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966     2007/08/09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969     2007/08/27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978     2007/12/11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980     2008/01/08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987     2008/03/27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989     2008/04/01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1007   2008/11/01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1024   2009/07/05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No #   2008/12/04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1572" name="TextBox 4"/>
          <p:cNvSpPr txBox="1">
            <a:spLocks noChangeArrowheads="1"/>
          </p:cNvSpPr>
          <p:nvPr/>
        </p:nvSpPr>
        <p:spPr bwMode="auto">
          <a:xfrm>
            <a:off x="152400" y="2819400"/>
            <a:ext cx="5181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These flares are poorly associated with CMEs.  This is largely because most of them occurred in a small number of active regions that were CME poor.</a:t>
            </a:r>
          </a:p>
          <a:p>
            <a:endParaRPr lang="en-US" sz="2200" dirty="0" smtClean="0"/>
          </a:p>
          <a:p>
            <a:r>
              <a:rPr lang="en-US" sz="2200" dirty="0" smtClean="0"/>
              <a:t>We also study flares or </a:t>
            </a:r>
            <a:r>
              <a:rPr lang="en-US" sz="2200" dirty="0" err="1" smtClean="0"/>
              <a:t>brightenings</a:t>
            </a:r>
            <a:r>
              <a:rPr lang="en-US" sz="2200" dirty="0" smtClean="0"/>
              <a:t> below the C-level if they occur in isolation from others or if they show signatures that are attributed to CMEs.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 CME associated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992868"/>
            <a:ext cx="20574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800" dirty="0" smtClean="0"/>
              <a:t>7 CME associated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aw_lasco_2007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43280"/>
            <a:ext cx="7032458" cy="5938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possible that experts can see more CMEs, but how can we confirm them?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7239000" y="1447800"/>
            <a:ext cx="609600" cy="5334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1219</Words>
  <Application>Microsoft Macintosh PowerPoint</Application>
  <PresentationFormat>On-screen Show (4:3)</PresentationFormat>
  <Paragraphs>143</Paragraphs>
  <Slides>19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Flares in 2007-2009 and  their associations with CMEs</vt:lpstr>
      <vt:lpstr>Flares in solar minimum 23-24</vt:lpstr>
      <vt:lpstr>CMEs and flares</vt:lpstr>
      <vt:lpstr>Composite movies of EUVI and COR1 images</vt:lpstr>
      <vt:lpstr>Composite movies of EUVI and COR1 images</vt:lpstr>
      <vt:lpstr>Composite movies of EUVI and COR1 images</vt:lpstr>
      <vt:lpstr>Composite movies of EUVI, COR1 and COR2 images</vt:lpstr>
      <vt:lpstr>Flares March 2007 – July 2009</vt:lpstr>
      <vt:lpstr>Slide 9</vt:lpstr>
      <vt:lpstr>CME-rich and CME-poor active regions</vt:lpstr>
      <vt:lpstr>CME-poor active regions</vt:lpstr>
      <vt:lpstr>Triple active regions</vt:lpstr>
      <vt:lpstr>Active regions that were not too CME-poor</vt:lpstr>
      <vt:lpstr>Survey of EUVI data with movies</vt:lpstr>
      <vt:lpstr>Examples of difference movies</vt:lpstr>
      <vt:lpstr>Examples of difference movies</vt:lpstr>
      <vt:lpstr>Dimming light curves in macro pixels</vt:lpstr>
      <vt:lpstr>Dimming and CME</vt:lpstr>
      <vt:lpstr>Conclusions</vt:lpstr>
    </vt:vector>
  </TitlesOfParts>
  <Company>Nariaki Nitta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Explorations Of The Origins Of Geomagnetic Storms And  Solar Energetic Particle Events</dc:title>
  <dc:creator>Nariaki Nitta</dc:creator>
  <cp:lastModifiedBy>Nariaki Nitta</cp:lastModifiedBy>
  <cp:revision>40</cp:revision>
  <dcterms:created xsi:type="dcterms:W3CDTF">2009-10-28T15:33:19Z</dcterms:created>
  <dcterms:modified xsi:type="dcterms:W3CDTF">2009-10-28T15:35:11Z</dcterms:modified>
</cp:coreProperties>
</file>