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93" r:id="rId2"/>
    <p:sldId id="322" r:id="rId3"/>
    <p:sldId id="328" r:id="rId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EC8"/>
    <a:srgbClr val="201A74"/>
    <a:srgbClr val="FF6600"/>
    <a:srgbClr val="AA0687"/>
    <a:srgbClr val="A2D4E2"/>
    <a:srgbClr val="FB8FE4"/>
    <a:srgbClr val="F60AC3"/>
    <a:srgbClr val="DC2492"/>
    <a:srgbClr val="EA1653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8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F94DD65B-28BD-4AF1-80C1-5085DC9FDA8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2EE08112-DE07-4B7D-AFDD-A6A145641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EA211B3D-E8DA-4FA2-96CA-5236E682E0F8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297" tIns="46148" rIns="92297" bIns="461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05229F95-D686-4D46-9399-741EC1F08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29F95-D686-4D46-9399-741EC1F085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rian%20Wood\Documents\presentations\AGU09\cirmod7_imgs1_big_3.mp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irfi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471" y="3124200"/>
            <a:ext cx="2291329" cy="2286000"/>
          </a:xfrm>
          <a:prstGeom prst="rect">
            <a:avLst/>
          </a:prstGeom>
        </p:spPr>
      </p:pic>
      <p:pic>
        <p:nvPicPr>
          <p:cNvPr id="10" name="cirmod7_imgs1_big_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95600" y="609600"/>
            <a:ext cx="5867400" cy="5867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758" y="3059668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3D CIR model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228600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HI2-A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6397823"/>
            <a:ext cx="1792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Synthetic HI2-A image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22860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HI2-B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53005" y="6397823"/>
            <a:ext cx="1786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Synthetic HI2-B image</a:t>
            </a:r>
            <a:endParaRPr lang="en-US" sz="1400" dirty="0"/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76200" y="1295400"/>
            <a:ext cx="2743200" cy="1524000"/>
          </a:xfrm>
          <a:ln w="38100">
            <a:solidFill>
              <a:srgbClr val="392EC8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 Empirical 3-D Reconstruction of a CIR</a:t>
            </a:r>
            <a:r>
              <a:rPr lang="en-US" sz="2000" baseline="0" dirty="0" smtClean="0">
                <a:solidFill>
                  <a:srgbClr val="FF0000"/>
                </a:solidFill>
              </a:rPr>
              <a:t>:  The</a:t>
            </a:r>
            <a:r>
              <a:rPr lang="en-US" sz="2000" dirty="0" smtClean="0">
                <a:solidFill>
                  <a:srgbClr val="FF0000"/>
                </a:solidFill>
              </a:rPr>
              <a:t> 2008 January 31 CIR example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(Wood et al. 2009, </a:t>
            </a:r>
            <a:r>
              <a:rPr lang="en-US" sz="1200" dirty="0" err="1" smtClean="0">
                <a:solidFill>
                  <a:srgbClr val="FF0000"/>
                </a:solidFill>
              </a:rPr>
              <a:t>ApJL</a:t>
            </a:r>
            <a:r>
              <a:rPr lang="en-US" sz="1200" dirty="0" smtClean="0">
                <a:solidFill>
                  <a:srgbClr val="FF0000"/>
                </a:solidFill>
              </a:rPr>
              <a:t>, submitted)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1" y="609600"/>
            <a:ext cx="4267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01A74"/>
                </a:solidFill>
              </a:rPr>
              <a:t>The following equations define the shape of a 2-D CIR shape in cylindrical coordinates in 3-D space, where </a:t>
            </a:r>
            <a:r>
              <a:rPr lang="el-GR" sz="1400" b="1" dirty="0" smtClean="0">
                <a:solidFill>
                  <a:srgbClr val="201A74"/>
                </a:solidFill>
              </a:rPr>
              <a:t>ψ</a:t>
            </a:r>
            <a:r>
              <a:rPr lang="en-US" sz="1400" b="1" dirty="0" smtClean="0">
                <a:solidFill>
                  <a:srgbClr val="201A74"/>
                </a:solidFill>
                <a:sym typeface="Symbol"/>
              </a:rPr>
              <a:t>[0,2</a:t>
            </a:r>
            <a:r>
              <a:rPr lang="el-GR" sz="1400" b="1" dirty="0" smtClean="0">
                <a:solidFill>
                  <a:srgbClr val="201A74"/>
                </a:solidFill>
                <a:sym typeface="Symbol"/>
              </a:rPr>
              <a:t>π</a:t>
            </a:r>
            <a:r>
              <a:rPr lang="en-US" sz="1400" b="1" dirty="0" smtClean="0">
                <a:solidFill>
                  <a:srgbClr val="201A74"/>
                </a:solidFill>
                <a:sym typeface="Symbol"/>
              </a:rPr>
              <a:t>] and </a:t>
            </a:r>
            <a:r>
              <a:rPr lang="el-GR" sz="1400" b="1" dirty="0" smtClean="0">
                <a:solidFill>
                  <a:srgbClr val="201A74"/>
                </a:solidFill>
                <a:sym typeface="Symbol"/>
              </a:rPr>
              <a:t>η</a:t>
            </a:r>
            <a:r>
              <a:rPr lang="en-US" sz="1400" b="1" dirty="0" smtClean="0">
                <a:solidFill>
                  <a:srgbClr val="201A74"/>
                </a:solidFill>
                <a:sym typeface="Symbol"/>
              </a:rPr>
              <a:t>[-1,1]</a:t>
            </a:r>
            <a:r>
              <a:rPr lang="en-US" sz="1400" b="1" dirty="0" smtClean="0">
                <a:solidFill>
                  <a:srgbClr val="201A74"/>
                </a:solidFill>
              </a:rPr>
              <a:t>.</a:t>
            </a:r>
          </a:p>
          <a:p>
            <a:endParaRPr lang="en-US" sz="1400" b="1" dirty="0" smtClean="0">
              <a:solidFill>
                <a:srgbClr val="201A74"/>
              </a:solidFill>
            </a:endParaRPr>
          </a:p>
          <a:p>
            <a:endParaRPr lang="en-US" sz="1400" b="1" dirty="0" smtClean="0">
              <a:solidFill>
                <a:srgbClr val="201A74"/>
              </a:solidFill>
            </a:endParaRPr>
          </a:p>
          <a:p>
            <a:endParaRPr lang="en-US" sz="1400" b="1" dirty="0" smtClean="0">
              <a:solidFill>
                <a:srgbClr val="201A74"/>
              </a:solidFill>
            </a:endParaRPr>
          </a:p>
          <a:p>
            <a:endParaRPr lang="en-US" sz="1400" b="1" dirty="0" smtClean="0">
              <a:solidFill>
                <a:srgbClr val="201A74"/>
              </a:solidFill>
            </a:endParaRPr>
          </a:p>
          <a:p>
            <a:endParaRPr lang="en-US" sz="1400" b="1" dirty="0" smtClean="0">
              <a:solidFill>
                <a:srgbClr val="201A74"/>
              </a:solidFill>
            </a:endParaRPr>
          </a:p>
          <a:p>
            <a:r>
              <a:rPr lang="en-US" sz="1400" b="1" dirty="0" smtClean="0">
                <a:solidFill>
                  <a:srgbClr val="201A74"/>
                </a:solidFill>
              </a:rPr>
              <a:t>A 3-D density distribution is then derived by assuming a Gaussian density profile normal to the 2-D CIR shape, such that if </a:t>
            </a:r>
            <a:r>
              <a:rPr lang="en-US" sz="1400" b="1" dirty="0" smtClean="0">
                <a:solidFill>
                  <a:srgbClr val="201A74"/>
                </a:solidFill>
                <a:sym typeface="Symbol"/>
              </a:rPr>
              <a:t>(</a:t>
            </a:r>
            <a:r>
              <a:rPr lang="en-US" sz="1400" b="1" dirty="0" err="1" smtClean="0">
                <a:solidFill>
                  <a:srgbClr val="201A74"/>
                </a:solidFill>
                <a:sym typeface="Symbol"/>
              </a:rPr>
              <a:t>r,,z</a:t>
            </a:r>
            <a:r>
              <a:rPr lang="en-US" sz="1400" b="1" dirty="0" smtClean="0">
                <a:solidFill>
                  <a:srgbClr val="201A74"/>
                </a:solidFill>
                <a:sym typeface="Symbol"/>
              </a:rPr>
              <a:t>) is the distance of a point from the CIR </a:t>
            </a:r>
            <a:r>
              <a:rPr lang="en-US" sz="1400" b="1" dirty="0" err="1" smtClean="0">
                <a:solidFill>
                  <a:srgbClr val="201A74"/>
                </a:solidFill>
                <a:sym typeface="Symbol"/>
              </a:rPr>
              <a:t>midplane</a:t>
            </a:r>
            <a:r>
              <a:rPr lang="en-US" sz="1400" b="1" dirty="0" smtClean="0">
                <a:solidFill>
                  <a:srgbClr val="201A74"/>
                </a:solidFill>
                <a:sym typeface="Symbol"/>
              </a:rPr>
              <a:t>, then</a:t>
            </a:r>
          </a:p>
          <a:p>
            <a:endParaRPr lang="en-US" sz="1400" b="1" dirty="0" smtClean="0">
              <a:solidFill>
                <a:srgbClr val="201A74"/>
              </a:solidFill>
              <a:sym typeface="Symbol"/>
            </a:endParaRPr>
          </a:p>
          <a:p>
            <a:endParaRPr lang="en-US" sz="1400" b="1" dirty="0" smtClean="0">
              <a:solidFill>
                <a:srgbClr val="201A74"/>
              </a:solidFill>
              <a:sym typeface="Symbol"/>
            </a:endParaRPr>
          </a:p>
          <a:p>
            <a:endParaRPr lang="en-US" sz="1400" b="1" dirty="0" smtClean="0">
              <a:solidFill>
                <a:srgbClr val="201A74"/>
              </a:solidFill>
              <a:sym typeface="Symbol"/>
            </a:endParaRPr>
          </a:p>
          <a:p>
            <a:r>
              <a:rPr lang="en-US" sz="1400" b="1" dirty="0" smtClean="0">
                <a:solidFill>
                  <a:srgbClr val="201A74"/>
                </a:solidFill>
                <a:sym typeface="Symbol"/>
              </a:rPr>
              <a:t>For our morphological purposes, we simply set n</a:t>
            </a:r>
            <a:r>
              <a:rPr lang="en-US" sz="1400" b="1" baseline="-25000" dirty="0" smtClean="0">
                <a:solidFill>
                  <a:srgbClr val="201A74"/>
                </a:solidFill>
                <a:sym typeface="Symbol"/>
              </a:rPr>
              <a:t>max</a:t>
            </a:r>
            <a:r>
              <a:rPr lang="en-US" sz="1400" b="1" dirty="0" smtClean="0">
                <a:solidFill>
                  <a:srgbClr val="201A74"/>
                </a:solidFill>
                <a:sym typeface="Symbol"/>
              </a:rPr>
              <a:t>=1.  For the 2008 January 31 CIR, our best fit has the following parameters:  </a:t>
            </a:r>
          </a:p>
          <a:p>
            <a:endParaRPr lang="en-US" sz="1400" b="1" dirty="0" smtClean="0">
              <a:solidFill>
                <a:srgbClr val="201A74"/>
              </a:solidFill>
              <a:sym typeface="Symbol"/>
            </a:endParaRPr>
          </a:p>
          <a:p>
            <a:endParaRPr lang="en-US" sz="1400" b="1" dirty="0" smtClean="0">
              <a:solidFill>
                <a:srgbClr val="201A74"/>
              </a:solidFill>
              <a:sym typeface="Symbol"/>
            </a:endParaRPr>
          </a:p>
          <a:p>
            <a:endParaRPr lang="en-US" sz="1400" b="1" dirty="0" smtClean="0">
              <a:solidFill>
                <a:srgbClr val="201A74"/>
              </a:solidFill>
              <a:sym typeface="Symbol"/>
            </a:endParaRPr>
          </a:p>
          <a:p>
            <a:endParaRPr lang="en-US" sz="1400" b="1" dirty="0" smtClean="0">
              <a:solidFill>
                <a:srgbClr val="201A74"/>
              </a:solidFill>
              <a:sym typeface="Symbol"/>
            </a:endParaRPr>
          </a:p>
          <a:p>
            <a:endParaRPr lang="en-US" sz="1400" b="1" dirty="0" smtClean="0">
              <a:solidFill>
                <a:srgbClr val="201A74"/>
              </a:solidFill>
              <a:sym typeface="Symbol"/>
            </a:endParaRPr>
          </a:p>
          <a:p>
            <a:endParaRPr lang="en-US" sz="1400" b="1" dirty="0" smtClean="0">
              <a:solidFill>
                <a:srgbClr val="201A74"/>
              </a:solidFill>
              <a:sym typeface="Symbol"/>
            </a:endParaRPr>
          </a:p>
          <a:p>
            <a:endParaRPr lang="en-US" sz="1400" b="1" dirty="0" smtClean="0">
              <a:solidFill>
                <a:srgbClr val="201A74"/>
              </a:solidFill>
              <a:sym typeface="Symbol"/>
            </a:endParaRPr>
          </a:p>
          <a:p>
            <a:endParaRPr lang="en-US" sz="1400" b="1" dirty="0" smtClean="0">
              <a:solidFill>
                <a:srgbClr val="201A74"/>
              </a:solidFill>
              <a:sym typeface="Symbol"/>
            </a:endParaRPr>
          </a:p>
          <a:p>
            <a:r>
              <a:rPr lang="en-US" sz="1400" b="1" dirty="0" smtClean="0">
                <a:solidFill>
                  <a:srgbClr val="201A74"/>
                </a:solidFill>
                <a:sym typeface="Symbol"/>
              </a:rPr>
              <a:t>This CIR maps back to a bifurcated streamer near the Sun, which surrounds a coronal hole (see right).</a:t>
            </a:r>
            <a:endParaRPr lang="en-US" sz="1400" b="1" dirty="0" smtClean="0">
              <a:solidFill>
                <a:srgbClr val="201A74"/>
              </a:solidFill>
            </a:endParaRPr>
          </a:p>
        </p:txBody>
      </p:sp>
      <p:pic>
        <p:nvPicPr>
          <p:cNvPr id="2" name="Picture 1" descr="cirfi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6043" y="228600"/>
            <a:ext cx="4373157" cy="6477000"/>
          </a:xfrm>
          <a:prstGeom prst="rect">
            <a:avLst/>
          </a:prstGeom>
        </p:spPr>
      </p:pic>
      <p:pic>
        <p:nvPicPr>
          <p:cNvPr id="3" name="Picture 2" descr="cireq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295400"/>
            <a:ext cx="2514600" cy="1109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191" y="0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Building a 3-D CIR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6" name="Picture 5" descr="cireq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200400"/>
            <a:ext cx="3177085" cy="691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542472"/>
            <a:ext cx="18578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  </a:t>
            </a:r>
            <a:r>
              <a:rPr lang="en-US" dirty="0" smtClean="0"/>
              <a:t>= 0.802 AU/</a:t>
            </a:r>
            <a:r>
              <a:rPr lang="en-US" dirty="0" err="1" smtClean="0"/>
              <a:t>rad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</a:t>
            </a:r>
            <a:r>
              <a:rPr lang="en-US" baseline="-25000" dirty="0" smtClean="0"/>
              <a:t>C </a:t>
            </a:r>
            <a:r>
              <a:rPr lang="en-US" dirty="0" smtClean="0"/>
              <a:t>= 6.091 </a:t>
            </a:r>
            <a:r>
              <a:rPr lang="en-US" dirty="0" err="1" smtClean="0"/>
              <a:t>rad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   </a:t>
            </a:r>
            <a:r>
              <a:rPr lang="en-US" dirty="0" smtClean="0"/>
              <a:t>= 0.7</a:t>
            </a:r>
          </a:p>
          <a:p>
            <a:r>
              <a:rPr lang="en-US" dirty="0" smtClean="0">
                <a:sym typeface="Symbol"/>
              </a:rPr>
              <a:t>   </a:t>
            </a:r>
            <a:r>
              <a:rPr lang="en-US" dirty="0" smtClean="0"/>
              <a:t>= 1.48 </a:t>
            </a:r>
            <a:r>
              <a:rPr lang="en-US" dirty="0" err="1" smtClean="0"/>
              <a:t>rad</a:t>
            </a:r>
            <a:endParaRPr lang="en-US" dirty="0" smtClean="0"/>
          </a:p>
          <a:p>
            <a:r>
              <a:rPr lang="en-US" dirty="0" smtClean="0">
                <a:latin typeface="Arial"/>
                <a:cs typeface="Arial"/>
                <a:sym typeface="Symbol"/>
              </a:rPr>
              <a:t></a:t>
            </a:r>
            <a:r>
              <a:rPr lang="en-US" baseline="-25000" dirty="0" smtClean="0">
                <a:latin typeface="Arial"/>
                <a:cs typeface="Arial"/>
                <a:sym typeface="Symbol"/>
              </a:rPr>
              <a:t>n </a:t>
            </a:r>
            <a:r>
              <a:rPr lang="en-US" dirty="0" smtClean="0"/>
              <a:t>= 0.0098 AU</a:t>
            </a:r>
            <a:endParaRPr lang="en-US" dirty="0"/>
          </a:p>
        </p:txBody>
      </p:sp>
      <p:pic>
        <p:nvPicPr>
          <p:cNvPr id="9" name="Picture 8" descr="cirfig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4495800"/>
            <a:ext cx="1603930" cy="1600200"/>
          </a:xfrm>
          <a:prstGeom prst="rect">
            <a:avLst/>
          </a:prstGeom>
        </p:spPr>
      </p:pic>
      <p:pic>
        <p:nvPicPr>
          <p:cNvPr id="10" name="Picture 9" descr="cor2A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4876800"/>
            <a:ext cx="1447800" cy="14478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3849231"/>
            <a:ext cx="3429000" cy="22467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The duration of the CIR density pulse (particularly at STEREO-B) can be related to the CIR model parameters via:</a:t>
            </a:r>
          </a:p>
          <a:p>
            <a:endParaRPr lang="en-US" sz="1400" dirty="0" smtClean="0">
              <a:solidFill>
                <a:srgbClr val="FFFF00"/>
              </a:solidFill>
            </a:endParaRPr>
          </a:p>
          <a:p>
            <a:endParaRPr lang="en-US" sz="1400" dirty="0" smtClean="0">
              <a:solidFill>
                <a:srgbClr val="FFFF00"/>
              </a:solidFill>
            </a:endParaRPr>
          </a:p>
          <a:p>
            <a:endParaRPr lang="en-US" sz="1400" dirty="0" smtClean="0">
              <a:solidFill>
                <a:srgbClr val="FFFF00"/>
              </a:solidFill>
            </a:endParaRPr>
          </a:p>
          <a:p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This equation yields </a:t>
            </a:r>
            <a:r>
              <a:rPr lang="el-GR" sz="1400" dirty="0" smtClean="0">
                <a:solidFill>
                  <a:srgbClr val="FFFF00"/>
                </a:solidFill>
              </a:rPr>
              <a:t>Δ</a:t>
            </a:r>
            <a:r>
              <a:rPr lang="en-US" sz="1400" dirty="0" smtClean="0">
                <a:solidFill>
                  <a:srgbClr val="FFFF00"/>
                </a:solidFill>
              </a:rPr>
              <a:t>t=0.15 </a:t>
            </a:r>
            <a:r>
              <a:rPr lang="en-US" sz="1400" dirty="0" smtClean="0">
                <a:solidFill>
                  <a:srgbClr val="FFFF00"/>
                </a:solidFill>
              </a:rPr>
              <a:t>days</a:t>
            </a:r>
            <a:r>
              <a:rPr lang="en-US" sz="1400" dirty="0" smtClean="0">
                <a:solidFill>
                  <a:srgbClr val="FFFF00"/>
                </a:solidFill>
              </a:rPr>
              <a:t>, </a:t>
            </a:r>
            <a:r>
              <a:rPr lang="en-US" sz="1400" dirty="0" smtClean="0">
                <a:solidFill>
                  <a:srgbClr val="FFFF00"/>
                </a:solidFill>
              </a:rPr>
              <a:t>roughly consistent with the observed density pulse (see right).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092875"/>
            <a:ext cx="3429000" cy="203132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The curvature of the model CIR can be related to the velocity of the slow wind barrier against which fast wind is impinging by:</a:t>
            </a:r>
          </a:p>
          <a:p>
            <a:endParaRPr lang="en-US" sz="1400" dirty="0" smtClean="0">
              <a:solidFill>
                <a:srgbClr val="FFFF00"/>
              </a:solidFill>
            </a:endParaRPr>
          </a:p>
          <a:p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This equation yields V</a:t>
            </a:r>
            <a:r>
              <a:rPr lang="en-US" sz="1400" baseline="-25000" dirty="0" smtClean="0">
                <a:solidFill>
                  <a:srgbClr val="FFFF00"/>
                </a:solidFill>
              </a:rPr>
              <a:t>eff</a:t>
            </a:r>
            <a:r>
              <a:rPr lang="en-US" sz="1400" dirty="0" smtClean="0">
                <a:solidFill>
                  <a:srgbClr val="FFFF00"/>
                </a:solidFill>
              </a:rPr>
              <a:t>=345 km/s, consistent with the observed velocity at the time of the CIR density pulse (see right).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In Situ Observations of the 2008 Jan. 31 CIR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7" descr="cir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611204"/>
            <a:ext cx="5125851" cy="3798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2850" y="5209401"/>
            <a:ext cx="101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2008 January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902712" y="5209401"/>
            <a:ext cx="1088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2008 February</a:t>
            </a:r>
            <a:endParaRPr lang="en-US" sz="1200" dirty="0"/>
          </a:p>
        </p:txBody>
      </p:sp>
      <p:pic>
        <p:nvPicPr>
          <p:cNvPr id="6" name="Picture 5" descr="cireq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905000"/>
            <a:ext cx="2181225" cy="533400"/>
          </a:xfrm>
          <a:prstGeom prst="rect">
            <a:avLst/>
          </a:prstGeom>
        </p:spPr>
      </p:pic>
      <p:pic>
        <p:nvPicPr>
          <p:cNvPr id="7" name="Picture 6" descr="cireqn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87737"/>
            <a:ext cx="2590800" cy="746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273</Words>
  <Application>Microsoft Office PowerPoint</Application>
  <PresentationFormat>On-screen Show (4:3)</PresentationFormat>
  <Paragraphs>46</Paragraphs>
  <Slides>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An Empirical 3-D Reconstruction of a CIR:  The 2008 January 31 CIR example (Wood et al. 2009, ApJL, submitted)</vt:lpstr>
      <vt:lpstr>Slide 2</vt:lpstr>
      <vt:lpstr>In Situ Observations of the 2008 Jan. 31 CIR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CME Morphology and Kinematics from Comprehensive STEREO Observations  Brian Wood, Russ Howard, Simon Plunkett, Dennis Socker, Arnaud Thernisien Naval Research Lab, Space Sciences Division</dc:title>
  <dc:creator>Brian Wood</dc:creator>
  <cp:lastModifiedBy>Brian Wood</cp:lastModifiedBy>
  <cp:revision>296</cp:revision>
  <dcterms:created xsi:type="dcterms:W3CDTF">2006-08-16T00:00:00Z</dcterms:created>
  <dcterms:modified xsi:type="dcterms:W3CDTF">2009-10-28T02:32:02Z</dcterms:modified>
</cp:coreProperties>
</file>